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1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73" r:id="rId13"/>
    <p:sldId id="271" r:id="rId14"/>
    <p:sldId id="270" r:id="rId15"/>
    <p:sldId id="272" r:id="rId16"/>
    <p:sldId id="269" r:id="rId1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3E348-6D10-4C06-84B3-323EA3CB6A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8C3087-2767-46A5-8172-CD4DFB7AD9EE}">
      <dgm:prSet phldrT="[ข้อความ]"/>
      <dgm:spPr/>
      <dgm:t>
        <a:bodyPr/>
        <a:lstStyle/>
        <a:p>
          <a:r>
            <a: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๖.๑</a:t>
          </a:r>
          <a:endParaRPr lang="en-US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207C33-B5EB-44A6-AD5F-4F433D1C5EC6}" type="par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D040D9-D59C-4C60-ADF7-6239676E3DC9}" type="sib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A0B8C4-F1B5-4542-8DF6-219E151F15BC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กระบวนการทำงานที่เชื่อมโยงตั้งแต่ต้นจนจบกระบวนการ</a:t>
          </a:r>
          <a:b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เพื่อนำสู่ผลลัพธ์ที่ต้องการ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9F61D7-1FA5-47B5-97A3-FF2E5201D904}" type="par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FFBA6B-E49C-474C-A2E4-25DFCE55DC1B}" type="sib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38D80DB-DB1E-4D94-9B17-53BCBE1FF7BA}" type="pres">
      <dgm:prSet presAssocID="{0123E348-6D10-4C06-84B3-323EA3CB6ABB}" presName="linearFlow" presStyleCnt="0">
        <dgm:presLayoutVars>
          <dgm:dir/>
          <dgm:animLvl val="lvl"/>
          <dgm:resizeHandles val="exact"/>
        </dgm:presLayoutVars>
      </dgm:prSet>
      <dgm:spPr/>
    </dgm:pt>
    <dgm:pt modelId="{16FB32BB-07AC-4A57-BB76-D98CD21EAB47}" type="pres">
      <dgm:prSet presAssocID="{AA8C3087-2767-46A5-8172-CD4DFB7AD9EE}" presName="composite" presStyleCnt="0"/>
      <dgm:spPr/>
    </dgm:pt>
    <dgm:pt modelId="{0F01FC92-0E5E-46FE-8468-57E3AA0C29CC}" type="pres">
      <dgm:prSet presAssocID="{AA8C3087-2767-46A5-8172-CD4DFB7AD9EE}" presName="parentText" presStyleLbl="alignNode1" presStyleIdx="0" presStyleCnt="1" custLinFactNeighborX="-2245" custLinFactNeighborY="-2239">
        <dgm:presLayoutVars>
          <dgm:chMax val="1"/>
          <dgm:bulletEnabled val="1"/>
        </dgm:presLayoutVars>
      </dgm:prSet>
      <dgm:spPr/>
    </dgm:pt>
    <dgm:pt modelId="{9AC5FC14-9EA3-4073-A949-FB7E828C09D3}" type="pres">
      <dgm:prSet presAssocID="{AA8C3087-2767-46A5-8172-CD4DFB7AD9E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3346777-C896-41FC-8A67-4F835C393E68}" type="presOf" srcId="{AA8C3087-2767-46A5-8172-CD4DFB7AD9EE}" destId="{0F01FC92-0E5E-46FE-8468-57E3AA0C29CC}" srcOrd="0" destOrd="0" presId="urn:microsoft.com/office/officeart/2005/8/layout/chevron2"/>
    <dgm:cxn modelId="{79CF4E92-EC8F-49F5-A754-681A25F591C5}" type="presOf" srcId="{0123E348-6D10-4C06-84B3-323EA3CB6ABB}" destId="{238D80DB-DB1E-4D94-9B17-53BCBE1FF7BA}" srcOrd="0" destOrd="0" presId="urn:microsoft.com/office/officeart/2005/8/layout/chevron2"/>
    <dgm:cxn modelId="{A1E70F9A-DDD8-47CD-B126-F37012AB27E9}" type="presOf" srcId="{0EA0B8C4-F1B5-4542-8DF6-219E151F15BC}" destId="{9AC5FC14-9EA3-4073-A949-FB7E828C09D3}" srcOrd="0" destOrd="0" presId="urn:microsoft.com/office/officeart/2005/8/layout/chevron2"/>
    <dgm:cxn modelId="{2ED17CB2-D6C5-4350-905D-B6F7AE0F3E11}" srcId="{0123E348-6D10-4C06-84B3-323EA3CB6ABB}" destId="{AA8C3087-2767-46A5-8172-CD4DFB7AD9EE}" srcOrd="0" destOrd="0" parTransId="{DE207C33-B5EB-44A6-AD5F-4F433D1C5EC6}" sibTransId="{FFD040D9-D59C-4C60-ADF7-6239676E3DC9}"/>
    <dgm:cxn modelId="{A2B516FC-3A38-487B-801B-42C8132FF1C0}" srcId="{AA8C3087-2767-46A5-8172-CD4DFB7AD9EE}" destId="{0EA0B8C4-F1B5-4542-8DF6-219E151F15BC}" srcOrd="0" destOrd="0" parTransId="{909F61D7-1FA5-47B5-97A3-FF2E5201D904}" sibTransId="{5BFFBA6B-E49C-474C-A2E4-25DFCE55DC1B}"/>
    <dgm:cxn modelId="{AF9E9372-4E03-4853-B03D-7E78BE8F29B6}" type="presParOf" srcId="{238D80DB-DB1E-4D94-9B17-53BCBE1FF7BA}" destId="{16FB32BB-07AC-4A57-BB76-D98CD21EAB47}" srcOrd="0" destOrd="0" presId="urn:microsoft.com/office/officeart/2005/8/layout/chevron2"/>
    <dgm:cxn modelId="{8EA9F569-DBF0-4FFC-825B-50C0D854A874}" type="presParOf" srcId="{16FB32BB-07AC-4A57-BB76-D98CD21EAB47}" destId="{0F01FC92-0E5E-46FE-8468-57E3AA0C29CC}" srcOrd="0" destOrd="0" presId="urn:microsoft.com/office/officeart/2005/8/layout/chevron2"/>
    <dgm:cxn modelId="{A165B2E2-A1DE-4DFF-BE4C-DFF6EE948D55}" type="presParOf" srcId="{16FB32BB-07AC-4A57-BB76-D98CD21EAB47}" destId="{9AC5FC14-9EA3-4073-A949-FB7E828C0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26100-0B9A-4CC4-9DBF-E062E2B2C9E6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80AADDAD-768E-45CF-A0A4-6B3C9CF0EA44}">
      <dgm:prSet phldrT="[ข้อความ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 </a:t>
          </a:r>
          <a:r>
            <a: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gm:t>
    </dgm:pt>
    <dgm:pt modelId="{C86E42DE-38F5-4F5B-9F18-E5ED1B6DBB6F}" type="parTrans" cxnId="{EEEE4D68-94ED-4928-897F-B5BDAC7C32A7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71B16B-9D42-41C0-B932-6A8F335D58B2}" type="sibTrans" cxnId="{EEEE4D68-94ED-4928-897F-B5BDAC7C32A7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8CB32B-53CB-4346-9FA9-5B911C576E19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มีการติดตาม ควบคุมกระบวนการผ่านตัวชี้วัด 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ยศ.</a:t>
          </a:r>
          <a:r>
            <a:rPr lang="th-TH" sz="2800" b="1" dirty="0" err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มีกระบวนการหลัก ๑๐ กระบวนการ 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กระบวนการย่อยของกระบวนการหลัก ๕๐ กระบวนการย่อย 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กระบวนการสนับสนุน ๑๐ กระบวนการ 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กระบวนการย่อยของกระบวนการสนับสนุน ๓๒ กระบวนการย่อย 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กว่าร้อยละ ๘๐ ในการปฏิบัติงานตามกระบวนการ</a:t>
          </a:r>
          <a:b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ใช้เทคโนโลยีดิจิทัล มาจัดกระบวนการ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9E0039-8B66-4231-BBFD-09DDD9EA5923}" type="par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D3C147-9817-48AA-9A8A-1C2C62A32B44}" type="sib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510606-F410-4AEA-B8A1-BB94371B9030}" type="pres">
      <dgm:prSet presAssocID="{DBA26100-0B9A-4CC4-9DBF-E062E2B2C9E6}" presName="Name0" presStyleCnt="0">
        <dgm:presLayoutVars>
          <dgm:dir/>
          <dgm:resizeHandles val="exact"/>
        </dgm:presLayoutVars>
      </dgm:prSet>
      <dgm:spPr/>
    </dgm:pt>
    <dgm:pt modelId="{22DA3D80-913C-4ADD-9164-96ECA5489D1A}" type="pres">
      <dgm:prSet presAssocID="{80AADDAD-768E-45CF-A0A4-6B3C9CF0EA44}" presName="node" presStyleLbl="node1" presStyleIdx="0" presStyleCnt="2" custScaleX="154294">
        <dgm:presLayoutVars>
          <dgm:bulletEnabled val="1"/>
        </dgm:presLayoutVars>
      </dgm:prSet>
      <dgm:spPr/>
    </dgm:pt>
    <dgm:pt modelId="{741A3CF6-0BA0-4E95-9DBE-7250DFA430A3}" type="pres">
      <dgm:prSet presAssocID="{B871B16B-9D42-41C0-B932-6A8F335D58B2}" presName="sibTrans" presStyleLbl="sibTrans2D1" presStyleIdx="0" presStyleCnt="1"/>
      <dgm:spPr/>
    </dgm:pt>
    <dgm:pt modelId="{1C2E2CC0-44B5-4EAC-98DD-3B6411580C5C}" type="pres">
      <dgm:prSet presAssocID="{B871B16B-9D42-41C0-B932-6A8F335D58B2}" presName="connectorText" presStyleLbl="sibTrans2D1" presStyleIdx="0" presStyleCnt="1"/>
      <dgm:spPr/>
    </dgm:pt>
    <dgm:pt modelId="{00DBFEF9-9A59-4A6D-A147-B7DC2C91EAB1}" type="pres">
      <dgm:prSet presAssocID="{308CB32B-53CB-4346-9FA9-5B911C576E19}" presName="node" presStyleLbl="node1" presStyleIdx="1" presStyleCnt="2" custScaleX="594525">
        <dgm:presLayoutVars>
          <dgm:bulletEnabled val="1"/>
        </dgm:presLayoutVars>
      </dgm:prSet>
      <dgm:spPr/>
    </dgm:pt>
  </dgm:ptLst>
  <dgm:cxnLst>
    <dgm:cxn modelId="{EEEE4D68-94ED-4928-897F-B5BDAC7C32A7}" srcId="{DBA26100-0B9A-4CC4-9DBF-E062E2B2C9E6}" destId="{80AADDAD-768E-45CF-A0A4-6B3C9CF0EA44}" srcOrd="0" destOrd="0" parTransId="{C86E42DE-38F5-4F5B-9F18-E5ED1B6DBB6F}" sibTransId="{B871B16B-9D42-41C0-B932-6A8F335D58B2}"/>
    <dgm:cxn modelId="{EEC34A85-66F7-4A5A-B327-8443766D2151}" type="presOf" srcId="{B871B16B-9D42-41C0-B932-6A8F335D58B2}" destId="{1C2E2CC0-44B5-4EAC-98DD-3B6411580C5C}" srcOrd="1" destOrd="0" presId="urn:microsoft.com/office/officeart/2005/8/layout/process1"/>
    <dgm:cxn modelId="{8A6635B0-F219-4A51-AD1F-BFB53CAC056E}" type="presOf" srcId="{308CB32B-53CB-4346-9FA9-5B911C576E19}" destId="{00DBFEF9-9A59-4A6D-A147-B7DC2C91EAB1}" srcOrd="0" destOrd="0" presId="urn:microsoft.com/office/officeart/2005/8/layout/process1"/>
    <dgm:cxn modelId="{162F4EB2-62B5-448B-9AE4-0B5814CD66FA}" type="presOf" srcId="{80AADDAD-768E-45CF-A0A4-6B3C9CF0EA44}" destId="{22DA3D80-913C-4ADD-9164-96ECA5489D1A}" srcOrd="0" destOrd="0" presId="urn:microsoft.com/office/officeart/2005/8/layout/process1"/>
    <dgm:cxn modelId="{B5C1E1C0-94B4-4377-AB5A-C2B4DCE667E2}" type="presOf" srcId="{B871B16B-9D42-41C0-B932-6A8F335D58B2}" destId="{741A3CF6-0BA0-4E95-9DBE-7250DFA430A3}" srcOrd="0" destOrd="0" presId="urn:microsoft.com/office/officeart/2005/8/layout/process1"/>
    <dgm:cxn modelId="{D47496D9-9989-4886-B963-A22CD289501E}" type="presOf" srcId="{DBA26100-0B9A-4CC4-9DBF-E062E2B2C9E6}" destId="{45510606-F410-4AEA-B8A1-BB94371B9030}" srcOrd="0" destOrd="0" presId="urn:microsoft.com/office/officeart/2005/8/layout/process1"/>
    <dgm:cxn modelId="{77C5B9F1-FD6C-4ABD-84A1-EDDCD0C24159}" srcId="{DBA26100-0B9A-4CC4-9DBF-E062E2B2C9E6}" destId="{308CB32B-53CB-4346-9FA9-5B911C576E19}" srcOrd="1" destOrd="0" parTransId="{3A9E0039-8B66-4231-BBFD-09DDD9EA5923}" sibTransId="{8CD3C147-9817-48AA-9A8A-1C2C62A32B44}"/>
    <dgm:cxn modelId="{084BA4D3-7834-4256-AC2A-3A36C029BCCD}" type="presParOf" srcId="{45510606-F410-4AEA-B8A1-BB94371B9030}" destId="{22DA3D80-913C-4ADD-9164-96ECA5489D1A}" srcOrd="0" destOrd="0" presId="urn:microsoft.com/office/officeart/2005/8/layout/process1"/>
    <dgm:cxn modelId="{3370BB5C-F0D9-4666-A2D6-C8C0590428A0}" type="presParOf" srcId="{45510606-F410-4AEA-B8A1-BB94371B9030}" destId="{741A3CF6-0BA0-4E95-9DBE-7250DFA430A3}" srcOrd="1" destOrd="0" presId="urn:microsoft.com/office/officeart/2005/8/layout/process1"/>
    <dgm:cxn modelId="{A7E7FA01-B915-4C15-84C3-50CA0E24F77A}" type="presParOf" srcId="{741A3CF6-0BA0-4E95-9DBE-7250DFA430A3}" destId="{1C2E2CC0-44B5-4EAC-98DD-3B6411580C5C}" srcOrd="0" destOrd="0" presId="urn:microsoft.com/office/officeart/2005/8/layout/process1"/>
    <dgm:cxn modelId="{E6FC8A01-5BD1-4FAD-A791-224CA6807D76}" type="presParOf" srcId="{45510606-F410-4AEA-B8A1-BB94371B9030}" destId="{00DBFEF9-9A59-4A6D-A147-B7DC2C91EA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3E348-6D10-4C06-84B3-323EA3CB6AB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A8C3087-2767-46A5-8172-CD4DFB7AD9EE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๖.๒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207C33-B5EB-44A6-AD5F-4F433D1C5EC6}" type="par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D040D9-D59C-4C60-ADF7-6239676E3DC9}" type="sib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A0B8C4-F1B5-4542-8DF6-219E151F15BC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การสร้างนวัตกรรมในการปรับปรุง </a:t>
          </a:r>
          <a:b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ปรับปรุงผลผลิต กระบวนการ และการบริการ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9F61D7-1FA5-47B5-97A3-FF2E5201D904}" type="par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FFBA6B-E49C-474C-A2E4-25DFCE55DC1B}" type="sib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38D80DB-DB1E-4D94-9B17-53BCBE1FF7BA}" type="pres">
      <dgm:prSet presAssocID="{0123E348-6D10-4C06-84B3-323EA3CB6ABB}" presName="linearFlow" presStyleCnt="0">
        <dgm:presLayoutVars>
          <dgm:dir/>
          <dgm:animLvl val="lvl"/>
          <dgm:resizeHandles val="exact"/>
        </dgm:presLayoutVars>
      </dgm:prSet>
      <dgm:spPr/>
    </dgm:pt>
    <dgm:pt modelId="{16FB32BB-07AC-4A57-BB76-D98CD21EAB47}" type="pres">
      <dgm:prSet presAssocID="{AA8C3087-2767-46A5-8172-CD4DFB7AD9EE}" presName="composite" presStyleCnt="0"/>
      <dgm:spPr/>
    </dgm:pt>
    <dgm:pt modelId="{0F01FC92-0E5E-46FE-8468-57E3AA0C29CC}" type="pres">
      <dgm:prSet presAssocID="{AA8C3087-2767-46A5-8172-CD4DFB7AD9EE}" presName="parentText" presStyleLbl="alignNode1" presStyleIdx="0" presStyleCnt="1" custLinFactNeighborX="-2245" custLinFactNeighborY="-2239">
        <dgm:presLayoutVars>
          <dgm:chMax val="1"/>
          <dgm:bulletEnabled val="1"/>
        </dgm:presLayoutVars>
      </dgm:prSet>
      <dgm:spPr/>
    </dgm:pt>
    <dgm:pt modelId="{9AC5FC14-9EA3-4073-A949-FB7E828C09D3}" type="pres">
      <dgm:prSet presAssocID="{AA8C3087-2767-46A5-8172-CD4DFB7AD9E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3346777-C896-41FC-8A67-4F835C393E68}" type="presOf" srcId="{AA8C3087-2767-46A5-8172-CD4DFB7AD9EE}" destId="{0F01FC92-0E5E-46FE-8468-57E3AA0C29CC}" srcOrd="0" destOrd="0" presId="urn:microsoft.com/office/officeart/2005/8/layout/chevron2"/>
    <dgm:cxn modelId="{79CF4E92-EC8F-49F5-A754-681A25F591C5}" type="presOf" srcId="{0123E348-6D10-4C06-84B3-323EA3CB6ABB}" destId="{238D80DB-DB1E-4D94-9B17-53BCBE1FF7BA}" srcOrd="0" destOrd="0" presId="urn:microsoft.com/office/officeart/2005/8/layout/chevron2"/>
    <dgm:cxn modelId="{A1E70F9A-DDD8-47CD-B126-F37012AB27E9}" type="presOf" srcId="{0EA0B8C4-F1B5-4542-8DF6-219E151F15BC}" destId="{9AC5FC14-9EA3-4073-A949-FB7E828C09D3}" srcOrd="0" destOrd="0" presId="urn:microsoft.com/office/officeart/2005/8/layout/chevron2"/>
    <dgm:cxn modelId="{2ED17CB2-D6C5-4350-905D-B6F7AE0F3E11}" srcId="{0123E348-6D10-4C06-84B3-323EA3CB6ABB}" destId="{AA8C3087-2767-46A5-8172-CD4DFB7AD9EE}" srcOrd="0" destOrd="0" parTransId="{DE207C33-B5EB-44A6-AD5F-4F433D1C5EC6}" sibTransId="{FFD040D9-D59C-4C60-ADF7-6239676E3DC9}"/>
    <dgm:cxn modelId="{A2B516FC-3A38-487B-801B-42C8132FF1C0}" srcId="{AA8C3087-2767-46A5-8172-CD4DFB7AD9EE}" destId="{0EA0B8C4-F1B5-4542-8DF6-219E151F15BC}" srcOrd="0" destOrd="0" parTransId="{909F61D7-1FA5-47B5-97A3-FF2E5201D904}" sibTransId="{5BFFBA6B-E49C-474C-A2E4-25DFCE55DC1B}"/>
    <dgm:cxn modelId="{AF9E9372-4E03-4853-B03D-7E78BE8F29B6}" type="presParOf" srcId="{238D80DB-DB1E-4D94-9B17-53BCBE1FF7BA}" destId="{16FB32BB-07AC-4A57-BB76-D98CD21EAB47}" srcOrd="0" destOrd="0" presId="urn:microsoft.com/office/officeart/2005/8/layout/chevron2"/>
    <dgm:cxn modelId="{8EA9F569-DBF0-4FFC-825B-50C0D854A874}" type="presParOf" srcId="{16FB32BB-07AC-4A57-BB76-D98CD21EAB47}" destId="{0F01FC92-0E5E-46FE-8468-57E3AA0C29CC}" srcOrd="0" destOrd="0" presId="urn:microsoft.com/office/officeart/2005/8/layout/chevron2"/>
    <dgm:cxn modelId="{A165B2E2-A1DE-4DFF-BE4C-DFF6EE948D55}" type="presParOf" srcId="{16FB32BB-07AC-4A57-BB76-D98CD21EAB47}" destId="{9AC5FC14-9EA3-4073-A949-FB7E828C0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26100-0B9A-4CC4-9DBF-E062E2B2C9E6}" type="doc">
      <dgm:prSet loTypeId="urn:microsoft.com/office/officeart/2005/8/layout/process1" loCatId="process" qsTypeId="urn:microsoft.com/office/officeart/2005/8/quickstyle/simple3" qsCatId="simple" csTypeId="urn:microsoft.com/office/officeart/2005/8/colors/accent2_4" csCatId="accent2" phldr="1"/>
      <dgm:spPr/>
    </dgm:pt>
    <dgm:pt modelId="{80AADDAD-768E-45CF-A0A4-6B3C9CF0EA44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3200" b="1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b="1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  <a:endParaRPr lang="en-US" sz="32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6E42DE-38F5-4F5B-9F18-E5ED1B6DBB6F}" type="parTrans" cxnId="{EEEE4D68-94ED-4928-897F-B5BDAC7C32A7}">
      <dgm:prSet/>
      <dgm:spPr/>
      <dgm:t>
        <a:bodyPr/>
        <a:lstStyle/>
        <a:p>
          <a:endParaRPr lang="en-US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71B16B-9D42-41C0-B932-6A8F335D58B2}" type="sibTrans" cxnId="{EEEE4D68-94ED-4928-897F-B5BDAC7C32A7}">
      <dgm:prSet/>
      <dgm:spPr>
        <a:solidFill>
          <a:srgbClr val="FF0000"/>
        </a:solidFill>
      </dgm:spPr>
      <dgm:t>
        <a:bodyPr/>
        <a:lstStyle/>
        <a:p>
          <a:endParaRPr lang="en-US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8CB32B-53CB-4346-9FA9-5B911C576E19}">
      <dgm:prSet phldrT="[ข้อความ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มีการการปรับปรุง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การทำ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งานที่ทำให้เกิดนวัตกรรม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ใน 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งป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.๖๒ จำนวน ๗ นวัตกรรม เช่น 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.ชต.ยศ.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ได้ปรับปรุงประบวนการอบรม ในหลักสูตรของ 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.ชต.ยศ.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โดยการจัดทำตารางสอนอิเล็กทรอนิกส์    โดยใช้ 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Google Docs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และจัดทำเอกสารประกอบ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การบรรยาย บันทึกลงใน 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Google Drive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แล้วลิงค์เอกสารประกอบการเรียนไปยังตารางเรียนในแต่ละวัน รวมทั้งลิงค์แบบประเมินอิเล็กทรอนิกส์ (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Google Form)  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เข้ากับรายวิชา เพื่อให้นักเรียนสามารถเข้าถึงข้อมูลตารางสอน เอกสารประกอบการบรรยาย และการประเมินอาจารย์ผู้สอน ผ่านระบบมือถือได้ 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9E0039-8B66-4231-BBFD-09DDD9EA5923}" type="parTrans" cxnId="{77C5B9F1-FD6C-4ABD-84A1-EDDCD0C24159}">
      <dgm:prSet/>
      <dgm:spPr/>
      <dgm:t>
        <a:bodyPr/>
        <a:lstStyle/>
        <a:p>
          <a:endParaRPr lang="en-US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D3C147-9817-48AA-9A8A-1C2C62A32B44}" type="sibTrans" cxnId="{77C5B9F1-FD6C-4ABD-84A1-EDDCD0C24159}">
      <dgm:prSet/>
      <dgm:spPr/>
      <dgm:t>
        <a:bodyPr/>
        <a:lstStyle/>
        <a:p>
          <a:endParaRPr lang="en-US" b="1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510606-F410-4AEA-B8A1-BB94371B9030}" type="pres">
      <dgm:prSet presAssocID="{DBA26100-0B9A-4CC4-9DBF-E062E2B2C9E6}" presName="Name0" presStyleCnt="0">
        <dgm:presLayoutVars>
          <dgm:dir/>
          <dgm:resizeHandles val="exact"/>
        </dgm:presLayoutVars>
      </dgm:prSet>
      <dgm:spPr/>
    </dgm:pt>
    <dgm:pt modelId="{22DA3D80-913C-4ADD-9164-96ECA5489D1A}" type="pres">
      <dgm:prSet presAssocID="{80AADDAD-768E-45CF-A0A4-6B3C9CF0EA44}" presName="node" presStyleLbl="node1" presStyleIdx="0" presStyleCnt="2">
        <dgm:presLayoutVars>
          <dgm:bulletEnabled val="1"/>
        </dgm:presLayoutVars>
      </dgm:prSet>
      <dgm:spPr/>
    </dgm:pt>
    <dgm:pt modelId="{741A3CF6-0BA0-4E95-9DBE-7250DFA430A3}" type="pres">
      <dgm:prSet presAssocID="{B871B16B-9D42-41C0-B932-6A8F335D58B2}" presName="sibTrans" presStyleLbl="sibTrans2D1" presStyleIdx="0" presStyleCnt="1"/>
      <dgm:spPr/>
    </dgm:pt>
    <dgm:pt modelId="{1C2E2CC0-44B5-4EAC-98DD-3B6411580C5C}" type="pres">
      <dgm:prSet presAssocID="{B871B16B-9D42-41C0-B932-6A8F335D58B2}" presName="connectorText" presStyleLbl="sibTrans2D1" presStyleIdx="0" presStyleCnt="1"/>
      <dgm:spPr/>
    </dgm:pt>
    <dgm:pt modelId="{00DBFEF9-9A59-4A6D-A147-B7DC2C91EAB1}" type="pres">
      <dgm:prSet presAssocID="{308CB32B-53CB-4346-9FA9-5B911C576E19}" presName="node" presStyleLbl="node1" presStyleIdx="1" presStyleCnt="2" custScaleX="274807">
        <dgm:presLayoutVars>
          <dgm:bulletEnabled val="1"/>
        </dgm:presLayoutVars>
      </dgm:prSet>
      <dgm:spPr/>
    </dgm:pt>
  </dgm:ptLst>
  <dgm:cxnLst>
    <dgm:cxn modelId="{EEEE4D68-94ED-4928-897F-B5BDAC7C32A7}" srcId="{DBA26100-0B9A-4CC4-9DBF-E062E2B2C9E6}" destId="{80AADDAD-768E-45CF-A0A4-6B3C9CF0EA44}" srcOrd="0" destOrd="0" parTransId="{C86E42DE-38F5-4F5B-9F18-E5ED1B6DBB6F}" sibTransId="{B871B16B-9D42-41C0-B932-6A8F335D58B2}"/>
    <dgm:cxn modelId="{EEC34A85-66F7-4A5A-B327-8443766D2151}" type="presOf" srcId="{B871B16B-9D42-41C0-B932-6A8F335D58B2}" destId="{1C2E2CC0-44B5-4EAC-98DD-3B6411580C5C}" srcOrd="1" destOrd="0" presId="urn:microsoft.com/office/officeart/2005/8/layout/process1"/>
    <dgm:cxn modelId="{8A6635B0-F219-4A51-AD1F-BFB53CAC056E}" type="presOf" srcId="{308CB32B-53CB-4346-9FA9-5B911C576E19}" destId="{00DBFEF9-9A59-4A6D-A147-B7DC2C91EAB1}" srcOrd="0" destOrd="0" presId="urn:microsoft.com/office/officeart/2005/8/layout/process1"/>
    <dgm:cxn modelId="{162F4EB2-62B5-448B-9AE4-0B5814CD66FA}" type="presOf" srcId="{80AADDAD-768E-45CF-A0A4-6B3C9CF0EA44}" destId="{22DA3D80-913C-4ADD-9164-96ECA5489D1A}" srcOrd="0" destOrd="0" presId="urn:microsoft.com/office/officeart/2005/8/layout/process1"/>
    <dgm:cxn modelId="{B5C1E1C0-94B4-4377-AB5A-C2B4DCE667E2}" type="presOf" srcId="{B871B16B-9D42-41C0-B932-6A8F335D58B2}" destId="{741A3CF6-0BA0-4E95-9DBE-7250DFA430A3}" srcOrd="0" destOrd="0" presId="urn:microsoft.com/office/officeart/2005/8/layout/process1"/>
    <dgm:cxn modelId="{D47496D9-9989-4886-B963-A22CD289501E}" type="presOf" srcId="{DBA26100-0B9A-4CC4-9DBF-E062E2B2C9E6}" destId="{45510606-F410-4AEA-B8A1-BB94371B9030}" srcOrd="0" destOrd="0" presId="urn:microsoft.com/office/officeart/2005/8/layout/process1"/>
    <dgm:cxn modelId="{77C5B9F1-FD6C-4ABD-84A1-EDDCD0C24159}" srcId="{DBA26100-0B9A-4CC4-9DBF-E062E2B2C9E6}" destId="{308CB32B-53CB-4346-9FA9-5B911C576E19}" srcOrd="1" destOrd="0" parTransId="{3A9E0039-8B66-4231-BBFD-09DDD9EA5923}" sibTransId="{8CD3C147-9817-48AA-9A8A-1C2C62A32B44}"/>
    <dgm:cxn modelId="{084BA4D3-7834-4256-AC2A-3A36C029BCCD}" type="presParOf" srcId="{45510606-F410-4AEA-B8A1-BB94371B9030}" destId="{22DA3D80-913C-4ADD-9164-96ECA5489D1A}" srcOrd="0" destOrd="0" presId="urn:microsoft.com/office/officeart/2005/8/layout/process1"/>
    <dgm:cxn modelId="{3370BB5C-F0D9-4666-A2D6-C8C0590428A0}" type="presParOf" srcId="{45510606-F410-4AEA-B8A1-BB94371B9030}" destId="{741A3CF6-0BA0-4E95-9DBE-7250DFA430A3}" srcOrd="1" destOrd="0" presId="urn:microsoft.com/office/officeart/2005/8/layout/process1"/>
    <dgm:cxn modelId="{A7E7FA01-B915-4C15-84C3-50CA0E24F77A}" type="presParOf" srcId="{741A3CF6-0BA0-4E95-9DBE-7250DFA430A3}" destId="{1C2E2CC0-44B5-4EAC-98DD-3B6411580C5C}" srcOrd="0" destOrd="0" presId="urn:microsoft.com/office/officeart/2005/8/layout/process1"/>
    <dgm:cxn modelId="{E6FC8A01-5BD1-4FAD-A791-224CA6807D76}" type="presParOf" srcId="{45510606-F410-4AEA-B8A1-BB94371B9030}" destId="{00DBFEF9-9A59-4A6D-A147-B7DC2C91EA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23E348-6D10-4C06-84B3-323EA3CB6AB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8C3087-2767-46A5-8172-CD4DFB7AD9EE}">
      <dgm:prSet phldrT="[ข้อความ]"/>
      <dgm:spPr>
        <a:solidFill>
          <a:srgbClr val="FFC000"/>
        </a:solidFill>
      </dgm:spPr>
      <dgm:t>
        <a:bodyPr/>
        <a:lstStyle/>
        <a:p>
          <a:r>
            <a: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๖.๓</a:t>
          </a:r>
          <a:endParaRPr lang="en-US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207C33-B5EB-44A6-AD5F-4F433D1C5EC6}" type="par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D040D9-D59C-4C60-ADF7-6239676E3DC9}" type="sib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A0B8C4-F1B5-4542-8DF6-219E151F15BC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การลดต้นทุนและการใช้ทรัพยากรเพื่อสร้าง</a:t>
          </a:r>
          <a:b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ความมีประสิทธิภาพและความสามารถในการแข่งขัน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9F61D7-1FA5-47B5-97A3-FF2E5201D904}" type="par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FFBA6B-E49C-474C-A2E4-25DFCE55DC1B}" type="sib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38D80DB-DB1E-4D94-9B17-53BCBE1FF7BA}" type="pres">
      <dgm:prSet presAssocID="{0123E348-6D10-4C06-84B3-323EA3CB6ABB}" presName="linearFlow" presStyleCnt="0">
        <dgm:presLayoutVars>
          <dgm:dir/>
          <dgm:animLvl val="lvl"/>
          <dgm:resizeHandles val="exact"/>
        </dgm:presLayoutVars>
      </dgm:prSet>
      <dgm:spPr/>
    </dgm:pt>
    <dgm:pt modelId="{16FB32BB-07AC-4A57-BB76-D98CD21EAB47}" type="pres">
      <dgm:prSet presAssocID="{AA8C3087-2767-46A5-8172-CD4DFB7AD9EE}" presName="composite" presStyleCnt="0"/>
      <dgm:spPr/>
    </dgm:pt>
    <dgm:pt modelId="{0F01FC92-0E5E-46FE-8468-57E3AA0C29CC}" type="pres">
      <dgm:prSet presAssocID="{AA8C3087-2767-46A5-8172-CD4DFB7AD9EE}" presName="parentText" presStyleLbl="alignNode1" presStyleIdx="0" presStyleCnt="1" custLinFactNeighborX="-2245" custLinFactNeighborY="-2239">
        <dgm:presLayoutVars>
          <dgm:chMax val="1"/>
          <dgm:bulletEnabled val="1"/>
        </dgm:presLayoutVars>
      </dgm:prSet>
      <dgm:spPr/>
    </dgm:pt>
    <dgm:pt modelId="{9AC5FC14-9EA3-4073-A949-FB7E828C09D3}" type="pres">
      <dgm:prSet presAssocID="{AA8C3087-2767-46A5-8172-CD4DFB7AD9EE}" presName="descendantText" presStyleLbl="alignAcc1" presStyleIdx="0" presStyleCnt="1" custScaleX="101047">
        <dgm:presLayoutVars>
          <dgm:bulletEnabled val="1"/>
        </dgm:presLayoutVars>
      </dgm:prSet>
      <dgm:spPr/>
    </dgm:pt>
  </dgm:ptLst>
  <dgm:cxnLst>
    <dgm:cxn modelId="{43346777-C896-41FC-8A67-4F835C393E68}" type="presOf" srcId="{AA8C3087-2767-46A5-8172-CD4DFB7AD9EE}" destId="{0F01FC92-0E5E-46FE-8468-57E3AA0C29CC}" srcOrd="0" destOrd="0" presId="urn:microsoft.com/office/officeart/2005/8/layout/chevron2"/>
    <dgm:cxn modelId="{79CF4E92-EC8F-49F5-A754-681A25F591C5}" type="presOf" srcId="{0123E348-6D10-4C06-84B3-323EA3CB6ABB}" destId="{238D80DB-DB1E-4D94-9B17-53BCBE1FF7BA}" srcOrd="0" destOrd="0" presId="urn:microsoft.com/office/officeart/2005/8/layout/chevron2"/>
    <dgm:cxn modelId="{A1E70F9A-DDD8-47CD-B126-F37012AB27E9}" type="presOf" srcId="{0EA0B8C4-F1B5-4542-8DF6-219E151F15BC}" destId="{9AC5FC14-9EA3-4073-A949-FB7E828C09D3}" srcOrd="0" destOrd="0" presId="urn:microsoft.com/office/officeart/2005/8/layout/chevron2"/>
    <dgm:cxn modelId="{2ED17CB2-D6C5-4350-905D-B6F7AE0F3E11}" srcId="{0123E348-6D10-4C06-84B3-323EA3CB6ABB}" destId="{AA8C3087-2767-46A5-8172-CD4DFB7AD9EE}" srcOrd="0" destOrd="0" parTransId="{DE207C33-B5EB-44A6-AD5F-4F433D1C5EC6}" sibTransId="{FFD040D9-D59C-4C60-ADF7-6239676E3DC9}"/>
    <dgm:cxn modelId="{A2B516FC-3A38-487B-801B-42C8132FF1C0}" srcId="{AA8C3087-2767-46A5-8172-CD4DFB7AD9EE}" destId="{0EA0B8C4-F1B5-4542-8DF6-219E151F15BC}" srcOrd="0" destOrd="0" parTransId="{909F61D7-1FA5-47B5-97A3-FF2E5201D904}" sibTransId="{5BFFBA6B-E49C-474C-A2E4-25DFCE55DC1B}"/>
    <dgm:cxn modelId="{AF9E9372-4E03-4853-B03D-7E78BE8F29B6}" type="presParOf" srcId="{238D80DB-DB1E-4D94-9B17-53BCBE1FF7BA}" destId="{16FB32BB-07AC-4A57-BB76-D98CD21EAB47}" srcOrd="0" destOrd="0" presId="urn:microsoft.com/office/officeart/2005/8/layout/chevron2"/>
    <dgm:cxn modelId="{8EA9F569-DBF0-4FFC-825B-50C0D854A874}" type="presParOf" srcId="{16FB32BB-07AC-4A57-BB76-D98CD21EAB47}" destId="{0F01FC92-0E5E-46FE-8468-57E3AA0C29CC}" srcOrd="0" destOrd="0" presId="urn:microsoft.com/office/officeart/2005/8/layout/chevron2"/>
    <dgm:cxn modelId="{A165B2E2-A1DE-4DFF-BE4C-DFF6EE948D55}" type="presParOf" srcId="{16FB32BB-07AC-4A57-BB76-D98CD21EAB47}" destId="{9AC5FC14-9EA3-4073-A949-FB7E828C0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26100-0B9A-4CC4-9DBF-E062E2B2C9E6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80AADDAD-768E-45CF-A0A4-6B3C9CF0EA44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gm:t>
    </dgm:pt>
    <dgm:pt modelId="{C86E42DE-38F5-4F5B-9F18-E5ED1B6DBB6F}" type="parTrans" cxnId="{EEEE4D68-94ED-4928-897F-B5BDAC7C32A7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71B16B-9D42-41C0-B932-6A8F335D58B2}" type="sibTrans" cxnId="{EEEE4D68-94ED-4928-897F-B5BDAC7C32A7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8CB32B-53CB-4346-9FA9-5B911C576E19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4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มีการลดต้นทุนและเพิ่มประสิทธิภาพในการทำงาน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โดยนำเทคโนโลยีดิจิทัล มาใช้ในปรับการปรับปรุงการทำงาน จำนวน ๓๐ กระบวนการ เช่น การประเมินในระบบออนไลน์  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การจัดตำราเรียนและตารางเรียน อิเล็กทรอนิกส์ เป็นต้น ทำให้ ยศ.</a:t>
          </a:r>
          <a:r>
            <a:rPr lang="th-TH" sz="24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สามารถลดค่าใช้จ่าย และเพิ่มประสิทธิภาพในการทำงานมากยิ่งขึ้นโดยเฉพาะอย่างยิ่งต้นทุนการใช้ทรัพยากรสิ้นเปลือง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ต่าง ๆ   ที่มีการแบ่งปันทรัพยากรในการทำงานร่วมกัน 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การพัฒนาระบบจัดเก็บข้อมูลบนระบบเครือข่าย (</a:t>
          </a:r>
          <a:r>
            <a:rPr lang="en-US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NAS) 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เพื่อให้สถานศึกษาในบังคับบัญชาและกำกับดูแลของ ยศ.</a:t>
          </a:r>
          <a:r>
            <a:rPr lang="th-TH" sz="24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(๙ สถานศึกษา) จัดเก็บข้อมูลงานด้านประกันคุณภาพการศึกษาไว้ในแหล่งเดียวกัน ทำให้สะดวกในการแลกเปลี่ยนข้อมูลระหว่างสถานศึกษา และเผยแพร่ข้อมูล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9E0039-8B66-4231-BBFD-09DDD9EA5923}" type="par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D3C147-9817-48AA-9A8A-1C2C62A32B44}" type="sib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510606-F410-4AEA-B8A1-BB94371B9030}" type="pres">
      <dgm:prSet presAssocID="{DBA26100-0B9A-4CC4-9DBF-E062E2B2C9E6}" presName="Name0" presStyleCnt="0">
        <dgm:presLayoutVars>
          <dgm:dir/>
          <dgm:resizeHandles val="exact"/>
        </dgm:presLayoutVars>
      </dgm:prSet>
      <dgm:spPr/>
    </dgm:pt>
    <dgm:pt modelId="{22DA3D80-913C-4ADD-9164-96ECA5489D1A}" type="pres">
      <dgm:prSet presAssocID="{80AADDAD-768E-45CF-A0A4-6B3C9CF0EA44}" presName="node" presStyleLbl="node1" presStyleIdx="0" presStyleCnt="2">
        <dgm:presLayoutVars>
          <dgm:bulletEnabled val="1"/>
        </dgm:presLayoutVars>
      </dgm:prSet>
      <dgm:spPr/>
    </dgm:pt>
    <dgm:pt modelId="{741A3CF6-0BA0-4E95-9DBE-7250DFA430A3}" type="pres">
      <dgm:prSet presAssocID="{B871B16B-9D42-41C0-B932-6A8F335D58B2}" presName="sibTrans" presStyleLbl="sibTrans2D1" presStyleIdx="0" presStyleCnt="1"/>
      <dgm:spPr/>
    </dgm:pt>
    <dgm:pt modelId="{1C2E2CC0-44B5-4EAC-98DD-3B6411580C5C}" type="pres">
      <dgm:prSet presAssocID="{B871B16B-9D42-41C0-B932-6A8F335D58B2}" presName="connectorText" presStyleLbl="sibTrans2D1" presStyleIdx="0" presStyleCnt="1"/>
      <dgm:spPr/>
    </dgm:pt>
    <dgm:pt modelId="{00DBFEF9-9A59-4A6D-A147-B7DC2C91EAB1}" type="pres">
      <dgm:prSet presAssocID="{308CB32B-53CB-4346-9FA9-5B911C576E19}" presName="node" presStyleLbl="node1" presStyleIdx="1" presStyleCnt="2" custScaleX="274807">
        <dgm:presLayoutVars>
          <dgm:bulletEnabled val="1"/>
        </dgm:presLayoutVars>
      </dgm:prSet>
      <dgm:spPr/>
    </dgm:pt>
  </dgm:ptLst>
  <dgm:cxnLst>
    <dgm:cxn modelId="{EEEE4D68-94ED-4928-897F-B5BDAC7C32A7}" srcId="{DBA26100-0B9A-4CC4-9DBF-E062E2B2C9E6}" destId="{80AADDAD-768E-45CF-A0A4-6B3C9CF0EA44}" srcOrd="0" destOrd="0" parTransId="{C86E42DE-38F5-4F5B-9F18-E5ED1B6DBB6F}" sibTransId="{B871B16B-9D42-41C0-B932-6A8F335D58B2}"/>
    <dgm:cxn modelId="{EEC34A85-66F7-4A5A-B327-8443766D2151}" type="presOf" srcId="{B871B16B-9D42-41C0-B932-6A8F335D58B2}" destId="{1C2E2CC0-44B5-4EAC-98DD-3B6411580C5C}" srcOrd="1" destOrd="0" presId="urn:microsoft.com/office/officeart/2005/8/layout/process1"/>
    <dgm:cxn modelId="{8A6635B0-F219-4A51-AD1F-BFB53CAC056E}" type="presOf" srcId="{308CB32B-53CB-4346-9FA9-5B911C576E19}" destId="{00DBFEF9-9A59-4A6D-A147-B7DC2C91EAB1}" srcOrd="0" destOrd="0" presId="urn:microsoft.com/office/officeart/2005/8/layout/process1"/>
    <dgm:cxn modelId="{162F4EB2-62B5-448B-9AE4-0B5814CD66FA}" type="presOf" srcId="{80AADDAD-768E-45CF-A0A4-6B3C9CF0EA44}" destId="{22DA3D80-913C-4ADD-9164-96ECA5489D1A}" srcOrd="0" destOrd="0" presId="urn:microsoft.com/office/officeart/2005/8/layout/process1"/>
    <dgm:cxn modelId="{B5C1E1C0-94B4-4377-AB5A-C2B4DCE667E2}" type="presOf" srcId="{B871B16B-9D42-41C0-B932-6A8F335D58B2}" destId="{741A3CF6-0BA0-4E95-9DBE-7250DFA430A3}" srcOrd="0" destOrd="0" presId="urn:microsoft.com/office/officeart/2005/8/layout/process1"/>
    <dgm:cxn modelId="{D47496D9-9989-4886-B963-A22CD289501E}" type="presOf" srcId="{DBA26100-0B9A-4CC4-9DBF-E062E2B2C9E6}" destId="{45510606-F410-4AEA-B8A1-BB94371B9030}" srcOrd="0" destOrd="0" presId="urn:microsoft.com/office/officeart/2005/8/layout/process1"/>
    <dgm:cxn modelId="{77C5B9F1-FD6C-4ABD-84A1-EDDCD0C24159}" srcId="{DBA26100-0B9A-4CC4-9DBF-E062E2B2C9E6}" destId="{308CB32B-53CB-4346-9FA9-5B911C576E19}" srcOrd="1" destOrd="0" parTransId="{3A9E0039-8B66-4231-BBFD-09DDD9EA5923}" sibTransId="{8CD3C147-9817-48AA-9A8A-1C2C62A32B44}"/>
    <dgm:cxn modelId="{084BA4D3-7834-4256-AC2A-3A36C029BCCD}" type="presParOf" srcId="{45510606-F410-4AEA-B8A1-BB94371B9030}" destId="{22DA3D80-913C-4ADD-9164-96ECA5489D1A}" srcOrd="0" destOrd="0" presId="urn:microsoft.com/office/officeart/2005/8/layout/process1"/>
    <dgm:cxn modelId="{3370BB5C-F0D9-4666-A2D6-C8C0590428A0}" type="presParOf" srcId="{45510606-F410-4AEA-B8A1-BB94371B9030}" destId="{741A3CF6-0BA0-4E95-9DBE-7250DFA430A3}" srcOrd="1" destOrd="0" presId="urn:microsoft.com/office/officeart/2005/8/layout/process1"/>
    <dgm:cxn modelId="{A7E7FA01-B915-4C15-84C3-50CA0E24F77A}" type="presParOf" srcId="{741A3CF6-0BA0-4E95-9DBE-7250DFA430A3}" destId="{1C2E2CC0-44B5-4EAC-98DD-3B6411580C5C}" srcOrd="0" destOrd="0" presId="urn:microsoft.com/office/officeart/2005/8/layout/process1"/>
    <dgm:cxn modelId="{E6FC8A01-5BD1-4FAD-A791-224CA6807D76}" type="presParOf" srcId="{45510606-F410-4AEA-B8A1-BB94371B9030}" destId="{00DBFEF9-9A59-4A6D-A147-B7DC2C91EA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23E348-6D10-4C06-84B3-323EA3CB6AB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A8C3087-2767-46A5-8172-CD4DFB7AD9EE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๖.๔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207C33-B5EB-44A6-AD5F-4F433D1C5EC6}" type="par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D040D9-D59C-4C60-ADF7-6239676E3DC9}" type="sibTrans" cxnId="{2ED17CB2-D6C5-4350-905D-B6F7AE0F3E11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A0B8C4-F1B5-4542-8DF6-219E151F15BC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การมุ่งเน้นประสิทธิผลทั่วทั้งองค์การและผลกระทบต่อยุทธศาสตร์ชาติและผลลัพธ์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9F61D7-1FA5-47B5-97A3-FF2E5201D904}" type="par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FFBA6B-E49C-474C-A2E4-25DFCE55DC1B}" type="sibTrans" cxnId="{A2B516FC-3A38-487B-801B-42C8132FF1C0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38D80DB-DB1E-4D94-9B17-53BCBE1FF7BA}" type="pres">
      <dgm:prSet presAssocID="{0123E348-6D10-4C06-84B3-323EA3CB6ABB}" presName="linearFlow" presStyleCnt="0">
        <dgm:presLayoutVars>
          <dgm:dir/>
          <dgm:animLvl val="lvl"/>
          <dgm:resizeHandles val="exact"/>
        </dgm:presLayoutVars>
      </dgm:prSet>
      <dgm:spPr/>
    </dgm:pt>
    <dgm:pt modelId="{16FB32BB-07AC-4A57-BB76-D98CD21EAB47}" type="pres">
      <dgm:prSet presAssocID="{AA8C3087-2767-46A5-8172-CD4DFB7AD9EE}" presName="composite" presStyleCnt="0"/>
      <dgm:spPr/>
    </dgm:pt>
    <dgm:pt modelId="{0F01FC92-0E5E-46FE-8468-57E3AA0C29CC}" type="pres">
      <dgm:prSet presAssocID="{AA8C3087-2767-46A5-8172-CD4DFB7AD9EE}" presName="parentText" presStyleLbl="alignNode1" presStyleIdx="0" presStyleCnt="1" custLinFactNeighborX="-2245" custLinFactNeighborY="-2239">
        <dgm:presLayoutVars>
          <dgm:chMax val="1"/>
          <dgm:bulletEnabled val="1"/>
        </dgm:presLayoutVars>
      </dgm:prSet>
      <dgm:spPr/>
    </dgm:pt>
    <dgm:pt modelId="{9AC5FC14-9EA3-4073-A949-FB7E828C09D3}" type="pres">
      <dgm:prSet presAssocID="{AA8C3087-2767-46A5-8172-CD4DFB7AD9EE}" presName="descendantText" presStyleLbl="alignAcc1" presStyleIdx="0" presStyleCnt="1" custScaleX="101047">
        <dgm:presLayoutVars>
          <dgm:bulletEnabled val="1"/>
        </dgm:presLayoutVars>
      </dgm:prSet>
      <dgm:spPr/>
    </dgm:pt>
  </dgm:ptLst>
  <dgm:cxnLst>
    <dgm:cxn modelId="{43346777-C896-41FC-8A67-4F835C393E68}" type="presOf" srcId="{AA8C3087-2767-46A5-8172-CD4DFB7AD9EE}" destId="{0F01FC92-0E5E-46FE-8468-57E3AA0C29CC}" srcOrd="0" destOrd="0" presId="urn:microsoft.com/office/officeart/2005/8/layout/chevron2"/>
    <dgm:cxn modelId="{79CF4E92-EC8F-49F5-A754-681A25F591C5}" type="presOf" srcId="{0123E348-6D10-4C06-84B3-323EA3CB6ABB}" destId="{238D80DB-DB1E-4D94-9B17-53BCBE1FF7BA}" srcOrd="0" destOrd="0" presId="urn:microsoft.com/office/officeart/2005/8/layout/chevron2"/>
    <dgm:cxn modelId="{A1E70F9A-DDD8-47CD-B126-F37012AB27E9}" type="presOf" srcId="{0EA0B8C4-F1B5-4542-8DF6-219E151F15BC}" destId="{9AC5FC14-9EA3-4073-A949-FB7E828C09D3}" srcOrd="0" destOrd="0" presId="urn:microsoft.com/office/officeart/2005/8/layout/chevron2"/>
    <dgm:cxn modelId="{2ED17CB2-D6C5-4350-905D-B6F7AE0F3E11}" srcId="{0123E348-6D10-4C06-84B3-323EA3CB6ABB}" destId="{AA8C3087-2767-46A5-8172-CD4DFB7AD9EE}" srcOrd="0" destOrd="0" parTransId="{DE207C33-B5EB-44A6-AD5F-4F433D1C5EC6}" sibTransId="{FFD040D9-D59C-4C60-ADF7-6239676E3DC9}"/>
    <dgm:cxn modelId="{A2B516FC-3A38-487B-801B-42C8132FF1C0}" srcId="{AA8C3087-2767-46A5-8172-CD4DFB7AD9EE}" destId="{0EA0B8C4-F1B5-4542-8DF6-219E151F15BC}" srcOrd="0" destOrd="0" parTransId="{909F61D7-1FA5-47B5-97A3-FF2E5201D904}" sibTransId="{5BFFBA6B-E49C-474C-A2E4-25DFCE55DC1B}"/>
    <dgm:cxn modelId="{AF9E9372-4E03-4853-B03D-7E78BE8F29B6}" type="presParOf" srcId="{238D80DB-DB1E-4D94-9B17-53BCBE1FF7BA}" destId="{16FB32BB-07AC-4A57-BB76-D98CD21EAB47}" srcOrd="0" destOrd="0" presId="urn:microsoft.com/office/officeart/2005/8/layout/chevron2"/>
    <dgm:cxn modelId="{8EA9F569-DBF0-4FFC-825B-50C0D854A874}" type="presParOf" srcId="{16FB32BB-07AC-4A57-BB76-D98CD21EAB47}" destId="{0F01FC92-0E5E-46FE-8468-57E3AA0C29CC}" srcOrd="0" destOrd="0" presId="urn:microsoft.com/office/officeart/2005/8/layout/chevron2"/>
    <dgm:cxn modelId="{A165B2E2-A1DE-4DFF-BE4C-DFF6EE948D55}" type="presParOf" srcId="{16FB32BB-07AC-4A57-BB76-D98CD21EAB47}" destId="{9AC5FC14-9EA3-4073-A949-FB7E828C09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A26100-0B9A-4CC4-9DBF-E062E2B2C9E6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80AADDAD-768E-45CF-A0A4-6B3C9CF0EA44}">
      <dgm:prSet phldrT="[ข้อความ]" custT="1"/>
      <dgm:spPr/>
      <dgm:t>
        <a:bodyPr/>
        <a:lstStyle/>
        <a:p>
          <a:r>
            <a:rPr lang="th-TH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gm:t>
    </dgm:pt>
    <dgm:pt modelId="{C86E42DE-38F5-4F5B-9F18-E5ED1B6DBB6F}" type="parTrans" cxnId="{EEEE4D68-94ED-4928-897F-B5BDAC7C32A7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71B16B-9D42-41C0-B932-6A8F335D58B2}" type="sibTrans" cxnId="{EEEE4D68-94ED-4928-897F-B5BDAC7C32A7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8CB32B-53CB-4346-9FA9-5B911C576E19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จัดทำแผนบริหารความต่อเนื่องในสภาวะวิกฤติ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โดย จก.ยศ.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 ได้อนุมัติแผน สำหรับใช้รองรับสถานการณ์ กรณีเกิดภัยพิบัติ และภาวะฉุกเฉิน รวมทั้งมีฝึกซ้อม</a:t>
          </a:r>
          <a:b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เพื่อเตรียมความพร้อมรับมือกับภัยพิบัติและภาวะฉุกเฉิน </a:t>
          </a:r>
          <a:b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การซ้อมดับเพลิง อบรมการช่วยชีวิตแบบกูชีพ (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CPR)  </a:t>
          </a:r>
          <a:b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ติดตั้งเครื่องกระตุกหัวใจไฟฟ้า (</a:t>
          </a:r>
          <a:r>
            <a:rPr lang="en-US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AED)</a:t>
          </a:r>
        </a:p>
        <a:p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และอบรมการใช้งานให้แก่ กำลังพล ยศ.</a:t>
          </a:r>
          <a:r>
            <a:rPr lang="th-TH" sz="28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9E0039-8B66-4231-BBFD-09DDD9EA5923}" type="par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D3C147-9817-48AA-9A8A-1C2C62A32B44}" type="sibTrans" cxnId="{77C5B9F1-FD6C-4ABD-84A1-EDDCD0C24159}">
      <dgm:prSet/>
      <dgm:spPr/>
      <dgm:t>
        <a:bodyPr/>
        <a:lstStyle/>
        <a:p>
          <a:endParaRPr lang="en-US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510606-F410-4AEA-B8A1-BB94371B9030}" type="pres">
      <dgm:prSet presAssocID="{DBA26100-0B9A-4CC4-9DBF-E062E2B2C9E6}" presName="Name0" presStyleCnt="0">
        <dgm:presLayoutVars>
          <dgm:dir/>
          <dgm:resizeHandles val="exact"/>
        </dgm:presLayoutVars>
      </dgm:prSet>
      <dgm:spPr/>
    </dgm:pt>
    <dgm:pt modelId="{22DA3D80-913C-4ADD-9164-96ECA5489D1A}" type="pres">
      <dgm:prSet presAssocID="{80AADDAD-768E-45CF-A0A4-6B3C9CF0EA44}" presName="node" presStyleLbl="node1" presStyleIdx="0" presStyleCnt="2">
        <dgm:presLayoutVars>
          <dgm:bulletEnabled val="1"/>
        </dgm:presLayoutVars>
      </dgm:prSet>
      <dgm:spPr/>
    </dgm:pt>
    <dgm:pt modelId="{741A3CF6-0BA0-4E95-9DBE-7250DFA430A3}" type="pres">
      <dgm:prSet presAssocID="{B871B16B-9D42-41C0-B932-6A8F335D58B2}" presName="sibTrans" presStyleLbl="sibTrans2D1" presStyleIdx="0" presStyleCnt="1"/>
      <dgm:spPr/>
    </dgm:pt>
    <dgm:pt modelId="{1C2E2CC0-44B5-4EAC-98DD-3B6411580C5C}" type="pres">
      <dgm:prSet presAssocID="{B871B16B-9D42-41C0-B932-6A8F335D58B2}" presName="connectorText" presStyleLbl="sibTrans2D1" presStyleIdx="0" presStyleCnt="1"/>
      <dgm:spPr/>
    </dgm:pt>
    <dgm:pt modelId="{00DBFEF9-9A59-4A6D-A147-B7DC2C91EAB1}" type="pres">
      <dgm:prSet presAssocID="{308CB32B-53CB-4346-9FA9-5B911C576E19}" presName="node" presStyleLbl="node1" presStyleIdx="1" presStyleCnt="2" custScaleX="420249">
        <dgm:presLayoutVars>
          <dgm:bulletEnabled val="1"/>
        </dgm:presLayoutVars>
      </dgm:prSet>
      <dgm:spPr/>
    </dgm:pt>
  </dgm:ptLst>
  <dgm:cxnLst>
    <dgm:cxn modelId="{EEEE4D68-94ED-4928-897F-B5BDAC7C32A7}" srcId="{DBA26100-0B9A-4CC4-9DBF-E062E2B2C9E6}" destId="{80AADDAD-768E-45CF-A0A4-6B3C9CF0EA44}" srcOrd="0" destOrd="0" parTransId="{C86E42DE-38F5-4F5B-9F18-E5ED1B6DBB6F}" sibTransId="{B871B16B-9D42-41C0-B932-6A8F335D58B2}"/>
    <dgm:cxn modelId="{EEC34A85-66F7-4A5A-B327-8443766D2151}" type="presOf" srcId="{B871B16B-9D42-41C0-B932-6A8F335D58B2}" destId="{1C2E2CC0-44B5-4EAC-98DD-3B6411580C5C}" srcOrd="1" destOrd="0" presId="urn:microsoft.com/office/officeart/2005/8/layout/process1"/>
    <dgm:cxn modelId="{8A6635B0-F219-4A51-AD1F-BFB53CAC056E}" type="presOf" srcId="{308CB32B-53CB-4346-9FA9-5B911C576E19}" destId="{00DBFEF9-9A59-4A6D-A147-B7DC2C91EAB1}" srcOrd="0" destOrd="0" presId="urn:microsoft.com/office/officeart/2005/8/layout/process1"/>
    <dgm:cxn modelId="{162F4EB2-62B5-448B-9AE4-0B5814CD66FA}" type="presOf" srcId="{80AADDAD-768E-45CF-A0A4-6B3C9CF0EA44}" destId="{22DA3D80-913C-4ADD-9164-96ECA5489D1A}" srcOrd="0" destOrd="0" presId="urn:microsoft.com/office/officeart/2005/8/layout/process1"/>
    <dgm:cxn modelId="{B5C1E1C0-94B4-4377-AB5A-C2B4DCE667E2}" type="presOf" srcId="{B871B16B-9D42-41C0-B932-6A8F335D58B2}" destId="{741A3CF6-0BA0-4E95-9DBE-7250DFA430A3}" srcOrd="0" destOrd="0" presId="urn:microsoft.com/office/officeart/2005/8/layout/process1"/>
    <dgm:cxn modelId="{D47496D9-9989-4886-B963-A22CD289501E}" type="presOf" srcId="{DBA26100-0B9A-4CC4-9DBF-E062E2B2C9E6}" destId="{45510606-F410-4AEA-B8A1-BB94371B9030}" srcOrd="0" destOrd="0" presId="urn:microsoft.com/office/officeart/2005/8/layout/process1"/>
    <dgm:cxn modelId="{77C5B9F1-FD6C-4ABD-84A1-EDDCD0C24159}" srcId="{DBA26100-0B9A-4CC4-9DBF-E062E2B2C9E6}" destId="{308CB32B-53CB-4346-9FA9-5B911C576E19}" srcOrd="1" destOrd="0" parTransId="{3A9E0039-8B66-4231-BBFD-09DDD9EA5923}" sibTransId="{8CD3C147-9817-48AA-9A8A-1C2C62A32B44}"/>
    <dgm:cxn modelId="{084BA4D3-7834-4256-AC2A-3A36C029BCCD}" type="presParOf" srcId="{45510606-F410-4AEA-B8A1-BB94371B9030}" destId="{22DA3D80-913C-4ADD-9164-96ECA5489D1A}" srcOrd="0" destOrd="0" presId="urn:microsoft.com/office/officeart/2005/8/layout/process1"/>
    <dgm:cxn modelId="{3370BB5C-F0D9-4666-A2D6-C8C0590428A0}" type="presParOf" srcId="{45510606-F410-4AEA-B8A1-BB94371B9030}" destId="{741A3CF6-0BA0-4E95-9DBE-7250DFA430A3}" srcOrd="1" destOrd="0" presId="urn:microsoft.com/office/officeart/2005/8/layout/process1"/>
    <dgm:cxn modelId="{A7E7FA01-B915-4C15-84C3-50CA0E24F77A}" type="presParOf" srcId="{741A3CF6-0BA0-4E95-9DBE-7250DFA430A3}" destId="{1C2E2CC0-44B5-4EAC-98DD-3B6411580C5C}" srcOrd="0" destOrd="0" presId="urn:microsoft.com/office/officeart/2005/8/layout/process1"/>
    <dgm:cxn modelId="{E6FC8A01-5BD1-4FAD-A791-224CA6807D76}" type="presParOf" srcId="{45510606-F410-4AEA-B8A1-BB94371B9030}" destId="{00DBFEF9-9A59-4A6D-A147-B7DC2C91EA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FC92-0E5E-46FE-8468-57E3AA0C29CC}">
      <dsp:nvSpPr>
        <dsp:cNvPr id="0" name=""/>
        <dsp:cNvSpPr/>
      </dsp:nvSpPr>
      <dsp:spPr>
        <a:xfrm rot="5400000">
          <a:off x="-334171" y="334171"/>
          <a:ext cx="2227812" cy="15594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๖.๑</a:t>
          </a:r>
          <a:endParaRPr lang="en-US" sz="47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" y="779733"/>
        <a:ext cx="1559468" cy="668344"/>
      </dsp:txXfrm>
    </dsp:sp>
    <dsp:sp modelId="{9AC5FC14-9EA3-4073-A949-FB7E828C09D3}">
      <dsp:nvSpPr>
        <dsp:cNvPr id="0" name=""/>
        <dsp:cNvSpPr/>
      </dsp:nvSpPr>
      <dsp:spPr>
        <a:xfrm rot="5400000">
          <a:off x="5170331" y="-3610863"/>
          <a:ext cx="1448077" cy="86698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กระบวนการทำงานที่เชื่อมโยงตั้งแต่ต้นจนจบกระบวนการ</a:t>
          </a:r>
          <a:br>
            <a:rPr lang="th-TH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เพื่อนำสู่ผลลัพธ์ที่ต้องการ</a:t>
          </a:r>
          <a:endParaRPr lang="en-US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59468" y="70689"/>
        <a:ext cx="8599115" cy="1306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3D80-913C-4ADD-9164-96ECA5489D1A}">
      <dsp:nvSpPr>
        <dsp:cNvPr id="0" name=""/>
        <dsp:cNvSpPr/>
      </dsp:nvSpPr>
      <dsp:spPr>
        <a:xfrm>
          <a:off x="6629" y="127483"/>
          <a:ext cx="1759768" cy="2918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 </a:t>
          </a:r>
          <a:r>
            <a:rPr lang="en-US" sz="32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sp:txBody>
      <dsp:txXfrm>
        <a:off x="58171" y="179025"/>
        <a:ext cx="1656684" cy="2815206"/>
      </dsp:txXfrm>
    </dsp:sp>
    <dsp:sp modelId="{741A3CF6-0BA0-4E95-9DBE-7250DFA430A3}">
      <dsp:nvSpPr>
        <dsp:cNvPr id="0" name=""/>
        <dsp:cNvSpPr/>
      </dsp:nvSpPr>
      <dsp:spPr>
        <a:xfrm>
          <a:off x="1880450" y="1445203"/>
          <a:ext cx="241792" cy="28285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80450" y="1501773"/>
        <a:ext cx="169254" cy="169711"/>
      </dsp:txXfrm>
    </dsp:sp>
    <dsp:sp modelId="{00DBFEF9-9A59-4A6D-A147-B7DC2C91EAB1}">
      <dsp:nvSpPr>
        <dsp:cNvPr id="0" name=""/>
        <dsp:cNvSpPr/>
      </dsp:nvSpPr>
      <dsp:spPr>
        <a:xfrm>
          <a:off x="2222609" y="127483"/>
          <a:ext cx="6780731" cy="29182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9206"/>
            <a:satOff val="1674"/>
            <a:lumOff val="250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มีการติดตาม ควบคุมกระบวนการผ่านตัวชี้วัด 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ยศ.</a:t>
          </a:r>
          <a:r>
            <a:rPr lang="th-TH" sz="2800" b="1" kern="1200" dirty="0" err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มีกระบวนการหลัก ๑๐ กระบวนการ 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กระบวนการย่อยของกระบวนการหลัก ๕๐ กระบวนการย่อย 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กระบวนการสนับสนุน ๑๐ กระบวนการ 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กระบวนการย่อยของกระบวนการสนับสนุน ๓๒ กระบวนการย่อย 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กว่าร้อยละ ๘๐ ในการปฏิบัติงานตามกระบวนการ</a:t>
          </a:r>
          <a:b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ใช้เทคโนโลยีดิจิทัล มาจัดกระบวนการ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08083" y="212957"/>
        <a:ext cx="6609783" cy="2747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FC92-0E5E-46FE-8468-57E3AA0C29CC}">
      <dsp:nvSpPr>
        <dsp:cNvPr id="0" name=""/>
        <dsp:cNvSpPr/>
      </dsp:nvSpPr>
      <dsp:spPr>
        <a:xfrm rot="5400000">
          <a:off x="-334171" y="334171"/>
          <a:ext cx="2227812" cy="15594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๖.๒</a:t>
          </a:r>
          <a:endParaRPr lang="en-US" sz="47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" y="779733"/>
        <a:ext cx="1559468" cy="668344"/>
      </dsp:txXfrm>
    </dsp:sp>
    <dsp:sp modelId="{9AC5FC14-9EA3-4073-A949-FB7E828C09D3}">
      <dsp:nvSpPr>
        <dsp:cNvPr id="0" name=""/>
        <dsp:cNvSpPr/>
      </dsp:nvSpPr>
      <dsp:spPr>
        <a:xfrm rot="5400000">
          <a:off x="5431632" y="-3872163"/>
          <a:ext cx="1448077" cy="9192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การสร้างนวัตกรรมในการปรับปรุง </a:t>
          </a:r>
          <a:br>
            <a:rPr lang="th-TH" sz="4800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4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ปรับปรุงผลผลิต กระบวนการ และการบริการ</a:t>
          </a:r>
          <a:endParaRPr lang="en-US" sz="4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59469" y="70689"/>
        <a:ext cx="9121716" cy="130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3D80-913C-4ADD-9164-96ECA5489D1A}">
      <dsp:nvSpPr>
        <dsp:cNvPr id="0" name=""/>
        <dsp:cNvSpPr/>
      </dsp:nvSpPr>
      <dsp:spPr>
        <a:xfrm>
          <a:off x="6555" y="0"/>
          <a:ext cx="2208764" cy="3988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  <a:endParaRPr lang="en-US" sz="32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1247" y="64692"/>
        <a:ext cx="2079380" cy="3859122"/>
      </dsp:txXfrm>
    </dsp:sp>
    <dsp:sp modelId="{741A3CF6-0BA0-4E95-9DBE-7250DFA430A3}">
      <dsp:nvSpPr>
        <dsp:cNvPr id="0" name=""/>
        <dsp:cNvSpPr/>
      </dsp:nvSpPr>
      <dsp:spPr>
        <a:xfrm>
          <a:off x="2436197" y="1720366"/>
          <a:ext cx="468258" cy="54777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6197" y="1829921"/>
        <a:ext cx="327781" cy="328663"/>
      </dsp:txXfrm>
    </dsp:sp>
    <dsp:sp modelId="{00DBFEF9-9A59-4A6D-A147-B7DC2C91EAB1}">
      <dsp:nvSpPr>
        <dsp:cNvPr id="0" name=""/>
        <dsp:cNvSpPr/>
      </dsp:nvSpPr>
      <dsp:spPr>
        <a:xfrm>
          <a:off x="3098826" y="0"/>
          <a:ext cx="6069840" cy="398850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มีการการปรับปรุง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การทำ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งานที่ทำให้เกิดนวัตกรรม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ใน 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งป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.๖๒ จำนวน ๗ นวัตกรรม เช่น 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.ชต.ยศ.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ได้ปรับปรุงประบวนการอบรม ในหลักสูตรของ 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.ชต.ยศ.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โดยการจัดทำตารางสอนอิเล็กทรอนิกส์    โดยใช้ 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Google Docs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และจัดทำเอกสารประกอบ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การบรรยาย บันทึกลงใน 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Google Drive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แล้วลิงค์เอกสารประกอบการเรียนไปยังตารางเรียนในแต่ละวัน รวมทั้งลิงค์แบบประเมินอิเล็กทรอนิกส์ (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Google Form)  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เข้ากับรายวิชา เพื่อให้นักเรียนสามารถเข้าถึงข้อมูลตารางสอน เอกสารประกอบการบรรยาย และการประเมินอาจารย์ผู้สอน ผ่านระบบมือถือได้ 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15645" y="116819"/>
        <a:ext cx="5836202" cy="3754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FC92-0E5E-46FE-8468-57E3AA0C29CC}">
      <dsp:nvSpPr>
        <dsp:cNvPr id="0" name=""/>
        <dsp:cNvSpPr/>
      </dsp:nvSpPr>
      <dsp:spPr>
        <a:xfrm rot="5400000">
          <a:off x="-356220" y="333519"/>
          <a:ext cx="2223462" cy="1556424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๖.๓</a:t>
          </a:r>
          <a:endParaRPr lang="en-US" sz="47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-22701" y="778212"/>
        <a:ext cx="1556424" cy="667038"/>
      </dsp:txXfrm>
    </dsp:sp>
    <dsp:sp modelId="{9AC5FC14-9EA3-4073-A949-FB7E828C09D3}">
      <dsp:nvSpPr>
        <dsp:cNvPr id="0" name=""/>
        <dsp:cNvSpPr/>
      </dsp:nvSpPr>
      <dsp:spPr>
        <a:xfrm rot="5400000">
          <a:off x="5147521" y="-3657026"/>
          <a:ext cx="1445250" cy="8763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การลดต้นทุนและการใช้ทรัพยากรเพื่อสร้าง</a:t>
          </a:r>
          <a:br>
            <a:rPr lang="th-TH" sz="4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4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ความมีประสิทธิภาพและความสามารถในการแข่งขัน</a:t>
          </a:r>
          <a:endParaRPr lang="en-US" sz="4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488320" y="72726"/>
        <a:ext cx="8693102" cy="13041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3D80-913C-4ADD-9164-96ECA5489D1A}">
      <dsp:nvSpPr>
        <dsp:cNvPr id="0" name=""/>
        <dsp:cNvSpPr/>
      </dsp:nvSpPr>
      <dsp:spPr>
        <a:xfrm>
          <a:off x="6263" y="0"/>
          <a:ext cx="2110307" cy="402110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sp:txBody>
      <dsp:txXfrm>
        <a:off x="68072" y="61809"/>
        <a:ext cx="1986689" cy="3897487"/>
      </dsp:txXfrm>
    </dsp:sp>
    <dsp:sp modelId="{741A3CF6-0BA0-4E95-9DBE-7250DFA430A3}">
      <dsp:nvSpPr>
        <dsp:cNvPr id="0" name=""/>
        <dsp:cNvSpPr/>
      </dsp:nvSpPr>
      <dsp:spPr>
        <a:xfrm>
          <a:off x="2327601" y="1748874"/>
          <a:ext cx="447385" cy="52335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27601" y="1853545"/>
        <a:ext cx="313170" cy="314014"/>
      </dsp:txXfrm>
    </dsp:sp>
    <dsp:sp modelId="{00DBFEF9-9A59-4A6D-A147-B7DC2C91EAB1}">
      <dsp:nvSpPr>
        <dsp:cNvPr id="0" name=""/>
        <dsp:cNvSpPr/>
      </dsp:nvSpPr>
      <dsp:spPr>
        <a:xfrm>
          <a:off x="2960694" y="0"/>
          <a:ext cx="5799273" cy="402110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มีการลดต้นทุนและเพิ่มประสิทธิภาพในการทำงาน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โดยนำเทคโนโลยีดิจิทัล มาใช้ในปรับการปรับปรุงการทำงาน จำนวน ๓๐ กระบวนการ เช่น การประเมินในระบบออนไลน์  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การจัดตำราเรียนและตารางเรียน อิเล็กทรอนิกส์ เป็นต้น ทำให้ ยศ.</a:t>
          </a:r>
          <a:r>
            <a:rPr lang="th-TH" sz="24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สามารถลดค่าใช้จ่าย และเพิ่มประสิทธิภาพในการทำงานมากยิ่งขึ้นโดยเฉพาะอย่างยิ่งต้นทุนการใช้ทรัพยากรสิ้นเปลือง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ต่าง ๆ   ที่มีการแบ่งปันทรัพยากรในการทำงานร่วมกัน 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การพัฒนาระบบจัดเก็บข้อมูลบนระบบเครือข่าย (</a:t>
          </a:r>
          <a:r>
            <a:rPr lang="en-US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NAS) 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เพื่อให้สถานศึกษาในบังคับบัญชาและกำกับดูแลของ ยศ.</a:t>
          </a:r>
          <a:r>
            <a:rPr lang="th-TH" sz="24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(๙ สถานศึกษา) จัดเก็บข้อมูลงานด้านประกันคุณภาพการศึกษาไว้ในแหล่งเดียวกัน ทำให้สะดวกในการแลกเปลี่ยนข้อมูลระหว่างสถานศึกษา และเผยแพร่ข้อมูล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78468" y="117774"/>
        <a:ext cx="5563725" cy="3785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FC92-0E5E-46FE-8468-57E3AA0C29CC}">
      <dsp:nvSpPr>
        <dsp:cNvPr id="0" name=""/>
        <dsp:cNvSpPr/>
      </dsp:nvSpPr>
      <dsp:spPr>
        <a:xfrm rot="5400000">
          <a:off x="-356220" y="333519"/>
          <a:ext cx="2223462" cy="15564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7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๖.๔</a:t>
          </a:r>
          <a:endParaRPr lang="en-US" sz="47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-22701" y="778212"/>
        <a:ext cx="1556424" cy="667038"/>
      </dsp:txXfrm>
    </dsp:sp>
    <dsp:sp modelId="{9AC5FC14-9EA3-4073-A949-FB7E828C09D3}">
      <dsp:nvSpPr>
        <dsp:cNvPr id="0" name=""/>
        <dsp:cNvSpPr/>
      </dsp:nvSpPr>
      <dsp:spPr>
        <a:xfrm rot="5400000">
          <a:off x="5147521" y="-3657026"/>
          <a:ext cx="1445250" cy="8763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การมุ่งเน้นประสิทธิผลทั่วทั้งองค์การและผลกระทบต่อยุทธศาสตร์ชาติและผลลัพธ์</a:t>
          </a:r>
          <a:endParaRPr lang="en-US" sz="4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488320" y="72726"/>
        <a:ext cx="8693102" cy="13041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3D80-913C-4ADD-9164-96ECA5489D1A}">
      <dsp:nvSpPr>
        <dsp:cNvPr id="0" name=""/>
        <dsp:cNvSpPr/>
      </dsp:nvSpPr>
      <dsp:spPr>
        <a:xfrm>
          <a:off x="4900" y="0"/>
          <a:ext cx="1562953" cy="314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ระดับการดำเนินการ</a:t>
          </a: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Advance</a:t>
          </a:r>
        </a:p>
      </dsp:txBody>
      <dsp:txXfrm>
        <a:off x="50677" y="45777"/>
        <a:ext cx="1471399" cy="3054811"/>
      </dsp:txXfrm>
    </dsp:sp>
    <dsp:sp modelId="{741A3CF6-0BA0-4E95-9DBE-7250DFA430A3}">
      <dsp:nvSpPr>
        <dsp:cNvPr id="0" name=""/>
        <dsp:cNvSpPr/>
      </dsp:nvSpPr>
      <dsp:spPr>
        <a:xfrm>
          <a:off x="1724148" y="1379376"/>
          <a:ext cx="331346" cy="38761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24148" y="1456898"/>
        <a:ext cx="231942" cy="232568"/>
      </dsp:txXfrm>
    </dsp:sp>
    <dsp:sp modelId="{00DBFEF9-9A59-4A6D-A147-B7DC2C91EAB1}">
      <dsp:nvSpPr>
        <dsp:cNvPr id="0" name=""/>
        <dsp:cNvSpPr/>
      </dsp:nvSpPr>
      <dsp:spPr>
        <a:xfrm>
          <a:off x="2193034" y="0"/>
          <a:ext cx="6568295" cy="314636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จัดทำแผนบริหารความต่อเนื่องในสภาวะวิกฤติ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โดย จก.ยศ.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 ได้อนุมัติแผน สำหรับใช้รองรับสถานการณ์ กรณีเกิดภัยพิบัติ และภาวะฉุกเฉิน รวมทั้งมีฝึกซ้อม</a:t>
          </a:r>
          <a:b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เพื่อเตรียมความพร้อมรับมือกับภัยพิบัติและภาวะฉุกเฉิน </a:t>
          </a:r>
          <a:b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การซ้อมดับเพลิง อบรมการช่วยชีวิตแบบกูชีพ (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CPR)  </a:t>
          </a:r>
          <a:b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ติดตั้งเครื่องกระตุกหัวใจไฟฟ้า (</a:t>
          </a:r>
          <a:r>
            <a:rPr lang="en-US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AED)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และอบรมการใช้งานให้แก่ กำลังพล ยศ.</a:t>
          </a:r>
          <a:r>
            <a:rPr lang="th-TH" sz="28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ทร</a:t>
          </a: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85188" y="92154"/>
        <a:ext cx="6383987" cy="296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AC8D55-9E51-4118-A77B-276E88FC7A13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15/07/63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8672960-F261-4B8C-A90F-039FC2235135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603C52C-5E29-41AF-BAA3-8217E886DA0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716F0-385D-4F6E-BE54-A09D410D24C2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736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rtl="0"/>
            <a:fld id="{54B61881-6519-493B-B988-D9B2C9125535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0768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CA4A15-5725-4FD3-96F1-18F8F5599C82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057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5454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5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7BC7CA-46DE-4444-A918-59D30DF976FF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191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645EC0-8915-41BA-A6C3-18665A60B85D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4142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848F80-C31E-487A-BD0C-56DA3F0521AA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2114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C493CE-9D55-4481-9C29-0171EC3604B9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535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1973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D212F1-7766-4E9D-9047-AC2BB5F2AAE4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719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3366E5-656D-4FCC-BCB7-63A6DE38AC8B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7847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142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D2196F-EC9D-4611-BB58-97EF7F6B3A53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58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570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30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605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598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90EB-7088-41F4-BCBD-7BACB2013B38}" type="datetime1">
              <a:rPr lang="th-TH" noProof="0" smtClean="0"/>
              <a:t>15/07/63</a:t>
            </a:fld>
            <a:endParaRPr lang="th-T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1614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9515EF-1D14-43F3-97ED-CD7713F0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1" y="1205346"/>
            <a:ext cx="9905998" cy="408154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th-TH" sz="8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คณะทำงานย่อยหมวด ๖</a:t>
            </a:r>
            <a:br>
              <a:rPr lang="th-TH" sz="8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8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7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การมุ่งเน้นระบบปฏิบัติการ</a:t>
            </a:r>
            <a:br>
              <a:rPr lang="th-TH" sz="8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51F25C-2A84-4D8D-89B2-3792DC8F2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77" t="37939" r="42795" b="36970"/>
          <a:stretch/>
        </p:blipFill>
        <p:spPr>
          <a:xfrm>
            <a:off x="10828713" y="5609707"/>
            <a:ext cx="1363287" cy="1306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786BC26-3493-4D26-964A-FE4A6E82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18" t="16484" r="3455" b="66182"/>
          <a:stretch/>
        </p:blipFill>
        <p:spPr>
          <a:xfrm>
            <a:off x="0" y="83127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54EBFCF5-429A-4FBC-AA5D-7BD88B14A9D7}"/>
              </a:ext>
            </a:extLst>
          </p:cNvPr>
          <p:cNvCxnSpPr/>
          <p:nvPr/>
        </p:nvCxnSpPr>
        <p:spPr>
          <a:xfrm>
            <a:off x="1670858" y="2917767"/>
            <a:ext cx="86369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CE68CBD-3DD2-4DBA-AB67-8E2643942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37" t="35879" r="41704" b="55636"/>
          <a:stretch/>
        </p:blipFill>
        <p:spPr>
          <a:xfrm>
            <a:off x="3915295" y="2369125"/>
            <a:ext cx="3657600" cy="97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08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715798"/>
            <a:ext cx="9905998" cy="147857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Slide 10-12 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เป็นข้อมูลเพิ่มเติม เผื่อใช้ในการนำเสนอ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92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29" y="143030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กระบวนการหลัก (</a:t>
            </a:r>
            <a:r>
              <a:rPr lang="en-US" b="1" cap="none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core process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CP)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 ๖๓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๑๐ กระบวนการ </a:t>
            </a:r>
            <a:b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38559"/>
              </p:ext>
            </p:extLst>
          </p:nvPr>
        </p:nvGraphicFramePr>
        <p:xfrm>
          <a:off x="411481" y="1151492"/>
          <a:ext cx="11384280" cy="547859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72767">
                  <a:extLst>
                    <a:ext uri="{9D8B030D-6E8A-4147-A177-3AD203B41FA5}">
                      <a16:colId xmlns:a16="http://schemas.microsoft.com/office/drawing/2014/main" val="2516807108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556104142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val="2225688054"/>
                    </a:ext>
                  </a:extLst>
                </a:gridCol>
                <a:gridCol w="2075688">
                  <a:extLst>
                    <a:ext uri="{9D8B030D-6E8A-4147-A177-3AD203B41FA5}">
                      <a16:colId xmlns:a16="http://schemas.microsoft.com/office/drawing/2014/main" val="2813644144"/>
                    </a:ext>
                  </a:extLst>
                </a:gridCol>
                <a:gridCol w="1801369">
                  <a:extLst>
                    <a:ext uri="{9D8B030D-6E8A-4147-A177-3AD203B41FA5}">
                      <a16:colId xmlns:a16="http://schemas.microsoft.com/office/drawing/2014/main" val="3054782847"/>
                    </a:ext>
                  </a:extLst>
                </a:gridCol>
              </a:tblGrid>
              <a:tr h="640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รหัสกระบวนการเดิม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รหัสกระบวนการใหม่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ชื่อกระบวนการหลัก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จำนวนกระบวนการย่อย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 anchor="ctr"/>
                </a:tc>
                <a:extLst>
                  <a:ext uri="{0D108BD9-81ED-4DB2-BD59-A6C34878D82A}">
                    <a16:rowId xmlns:a16="http://schemas.microsoft.com/office/drawing/2014/main" val="2150844487"/>
                  </a:ext>
                </a:extLst>
              </a:tr>
              <a:tr h="338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กระบวนการด้านการนำองค์กรและการบริหารจัดการองค์กร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ฝสธ.บก.ยศ.ทร.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2513637991"/>
                  </a:ext>
                </a:extLst>
              </a:tr>
              <a:tr h="332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3560" algn="l"/>
                        </a:tabLs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กระบวนการด้านการอนุศาสนาจารย์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กอศ.ยศ.ทร.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622433245"/>
                  </a:ext>
                </a:extLst>
              </a:tr>
              <a:tr h="67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กระบวนการผลิตกำลังพลต่ำกว่าชั้นสัญญาบัตร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รร.ชุมพลฯ 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2973722603"/>
                  </a:ext>
                </a:extLst>
              </a:tr>
              <a:tr h="665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กระบวนการพัฒนากำลังพลตามแนวทางรับราชการ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6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วทร.ยศ.ทร./รร.สธ.ทร.ยศ.ทร.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/รร.ชต.ยศ.ทร.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244642694"/>
                  </a:ext>
                </a:extLst>
              </a:tr>
              <a:tr h="334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กระบวนการเพิ่มพูนความรู้ภาษาต่างประเทศ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494115297"/>
                  </a:ext>
                </a:extLst>
              </a:tr>
              <a:tr h="617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กระบวนการฝึกอบรมหลักสูตรข้าราชการกลาโหมพลเรือน</a:t>
                      </a:r>
                      <a:b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ต่ำกว่าชั้นสัญญาบัตร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รร.ชุมพลฯ 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482212731"/>
                  </a:ext>
                </a:extLst>
              </a:tr>
              <a:tr h="42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กระบวนการด้านการประกันคุณภาพการศึกษา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กปภ.ยศ.ทร.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363437875"/>
                  </a:ext>
                </a:extLst>
              </a:tr>
              <a:tr h="342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กระบวนการศึกษาและวิจัยระดับกองทัพเรือ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940007668"/>
                  </a:ext>
                </a:extLst>
              </a:tr>
              <a:tr h="438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กระบวนการส่งกำลังบำรุงพัสดุสายยุทธศึกษา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547106996"/>
                  </a:ext>
                </a:extLst>
              </a:tr>
              <a:tr h="331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กระบวนการด้านประวัติศาสตร์และพิพิธภัณฑ์ทหาร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กปศ.ยศ.ทร.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3234011284"/>
                  </a:ext>
                </a:extLst>
              </a:tr>
              <a:tr h="331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907" marR="59907" marT="0" marB="0"/>
                </a:tc>
                <a:extLst>
                  <a:ext uri="{0D108BD9-81ED-4DB2-BD59-A6C34878D82A}">
                    <a16:rowId xmlns:a16="http://schemas.microsoft.com/office/drawing/2014/main" val="175131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853" y="0"/>
            <a:ext cx="9905998" cy="1159533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กระบวนการสนับสนุน (</a:t>
            </a:r>
            <a:r>
              <a:rPr lang="en-US" b="1" cap="none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Support process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 ๖๓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๑๐ กระบวนการ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402879"/>
              </p:ext>
            </p:extLst>
          </p:nvPr>
        </p:nvGraphicFramePr>
        <p:xfrm>
          <a:off x="557719" y="1159533"/>
          <a:ext cx="11448353" cy="5487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132">
                  <a:extLst>
                    <a:ext uri="{9D8B030D-6E8A-4147-A177-3AD203B41FA5}">
                      <a16:colId xmlns:a16="http://schemas.microsoft.com/office/drawing/2014/main" val="768477240"/>
                    </a:ext>
                  </a:extLst>
                </a:gridCol>
                <a:gridCol w="1669972">
                  <a:extLst>
                    <a:ext uri="{9D8B030D-6E8A-4147-A177-3AD203B41FA5}">
                      <a16:colId xmlns:a16="http://schemas.microsoft.com/office/drawing/2014/main" val="3415844848"/>
                    </a:ext>
                  </a:extLst>
                </a:gridCol>
                <a:gridCol w="3763821">
                  <a:extLst>
                    <a:ext uri="{9D8B030D-6E8A-4147-A177-3AD203B41FA5}">
                      <a16:colId xmlns:a16="http://schemas.microsoft.com/office/drawing/2014/main" val="3755448116"/>
                    </a:ext>
                  </a:extLst>
                </a:gridCol>
                <a:gridCol w="2397756">
                  <a:extLst>
                    <a:ext uri="{9D8B030D-6E8A-4147-A177-3AD203B41FA5}">
                      <a16:colId xmlns:a16="http://schemas.microsoft.com/office/drawing/2014/main" val="606059925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3217711382"/>
                    </a:ext>
                  </a:extLst>
                </a:gridCol>
              </a:tblGrid>
              <a:tr h="577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รหัสกระบวนการเดิม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รหัสกระบวนการใหม่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ชื่อกระบวนการสนับสนุน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จำนวนกระบวนการย่อย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 anchor="ctr"/>
                </a:tc>
                <a:extLst>
                  <a:ext uri="{0D108BD9-81ED-4DB2-BD59-A6C34878D82A}">
                    <a16:rowId xmlns:a16="http://schemas.microsoft.com/office/drawing/2014/main" val="215409082"/>
                  </a:ext>
                </a:extLst>
              </a:tr>
              <a:tr h="296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กระบวนการบริหารงานด้านกำลังพลและธุรการ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กธก.บก.ยศ.ทร.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2721336131"/>
                  </a:ext>
                </a:extLst>
              </a:tr>
              <a:tr h="565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กระบวนการตรวจสอบหลักสูตร ตัดสินผล รับรองการศึกษา  และการประเมินวิทยฐานะ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633525558"/>
                  </a:ext>
                </a:extLst>
              </a:tr>
              <a:tr h="331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กระบวนการด้านงบประมาณ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1076242646"/>
                  </a:ext>
                </a:extLst>
              </a:tr>
              <a:tr h="368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กระบวนการจัดซื้อ/จ้าง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1982572674"/>
                  </a:ext>
                </a:extLst>
              </a:tr>
              <a:tr h="33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กระบวนการด้านการเงิน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1017710176"/>
                  </a:ext>
                </a:extLst>
              </a:tr>
              <a:tr h="52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กระบวนการเผยแพร่ผลงานทางวิชาการ   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สน.รนภ.บก.ยศ.ทร.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1976278651"/>
                  </a:ext>
                </a:extLst>
              </a:tr>
              <a:tr h="52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กระบวนการพัฒนาระบบสารสนเทศ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แผนกกรรมวิธีข้อมูล </a:t>
                      </a:r>
                      <a:b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443892977"/>
                  </a:ext>
                </a:extLst>
              </a:tr>
              <a:tr h="345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กระบวนการบริการของห้องสมุด</a:t>
                      </a: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กหส.ยศ.ทร.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1673977262"/>
                  </a:ext>
                </a:extLst>
              </a:tr>
              <a:tr h="525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กระบวนการสนับสนุนและบริการของกองสนับสนุน</a:t>
                      </a:r>
                      <a:b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กรมยุทธศึกษาทหารเรือ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 สน.ยศ.ทร.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2116334615"/>
                  </a:ext>
                </a:extLst>
              </a:tr>
              <a:tr h="78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กระบวนการการจัดการความรู้   </a:t>
                      </a:r>
                      <a:endParaRPr lang="en-US" sz="2000" b="1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คณะกรรมการดำเนินงาน</a:t>
                      </a:r>
                      <a:b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การจัดการความรู้ของ ยศ.ทร.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0703" marR="50703" marT="0" marB="0"/>
                </a:tc>
                <a:extLst>
                  <a:ext uri="{0D108BD9-81ED-4DB2-BD59-A6C34878D82A}">
                    <a16:rowId xmlns:a16="http://schemas.microsoft.com/office/drawing/2014/main" val="363641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51BE75-B2A3-495F-81E5-964AFA19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76808"/>
            <a:ext cx="10553700" cy="136149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CP11 </a:t>
            </a:r>
            <a:r>
              <a:rPr lang="th-TH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กระบวนการพัฒนาห้องเรียน ห้องสมุด และที่พักอาศัย  ( 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CP </a:t>
            </a:r>
            <a:r>
              <a:rPr lang="th-TH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ใหม่)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</a:t>
            </a:r>
            <a:r>
              <a:rPr lang="th-TH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ตามที่หมวด 2 กำหนด ขอปรับเปลี่ยนดังนี้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19B7628B-52AC-4619-A950-EC1BAFE6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64" y="1471555"/>
            <a:ext cx="10999072" cy="5020685"/>
          </a:xfrm>
          <a:solidFill>
            <a:schemeClr val="tx1">
              <a:lumMod val="95000"/>
              <a:alpha val="68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1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กระบวนการพัฒนาห้องเรียน แตกเป็นกระบวนการย่อยภายใต้กระบวนการหลักดังนี้</a:t>
            </a:r>
          </a:p>
          <a:p>
            <a:pPr lvl="1">
              <a:spcBef>
                <a:spcPts val="0"/>
              </a:spcBef>
            </a:pP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CP3 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กระบวนการผลิตกำลังพลต่ำกว่าชั้นสัญญาบัตร</a:t>
            </a:r>
            <a:endParaRPr lang="th-TH" sz="96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</a:endParaRPr>
          </a:p>
          <a:p>
            <a:pPr lvl="2">
              <a:spcBef>
                <a:spcPts val="0"/>
              </a:spcBef>
            </a:pP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CP3.1.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กระบวนการพัฒนาห้องเรียน        หน่วยรับผิดชอบคือ 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.ชุมพลฯ</a:t>
            </a:r>
            <a:endParaRPr lang="th-TH" sz="9600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>
              <a:spcBef>
                <a:spcPts val="0"/>
              </a:spcBef>
            </a:pP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.1 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กระบวนการพัฒนากำลังพลตามแนวทางรับราชการระดับนายทหารสัญญาบัตร</a:t>
            </a: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96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>
              <a:spcBef>
                <a:spcPts val="0"/>
              </a:spcBef>
            </a:pP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CP4.1.7 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กระบวนการพัฒนาห้องเรียน    หน่วยรับผิดชอบคือ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.ยศ.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.สธ.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.ยศ.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.ชต.ยศ.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 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กระบวนการพัฒนากำลังพลตามแนวทางรับราชการระดับต่ำกว่านายทหารสัญญาบัตร</a:t>
            </a: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96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>
              <a:spcBef>
                <a:spcPts val="0"/>
              </a:spcBef>
            </a:pP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.2.5 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การพัฒนาห้องเรียน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หน่วยรับผิดชอบคือ</a:t>
            </a: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.พจ.ยศ.</a:t>
            </a:r>
            <a:r>
              <a:rPr lang="th-TH" sz="96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CP5 </a:t>
            </a:r>
            <a:r>
              <a:rPr lang="th-TH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กระบวนการเพิ่มพูนความรู้ภาษาต่างประเทศ</a:t>
            </a:r>
            <a:r>
              <a:rPr lang="en-US" sz="9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9600" b="1" dirty="0">
              <a:solidFill>
                <a:schemeClr val="bg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>
              <a:spcBef>
                <a:spcPts val="0"/>
              </a:spcBef>
            </a:pP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CP5.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กระบวนการพัฒนาห้องเรียน หน่วยรับผิดชอบคือ ศภษ.ยศ.ทร.</a:t>
            </a:r>
            <a:endParaRPr lang="th-TH" sz="9600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1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กระบวนการพัฒนาห้องสมุด   เป็นกระบวนการย่อย ของ </a:t>
            </a:r>
            <a:r>
              <a:rPr lang="en-US" sz="1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</a:t>
            </a:r>
            <a:r>
              <a:rPr lang="th-TH" sz="11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กระบวนการบริการของห้องสมุด</a:t>
            </a:r>
          </a:p>
          <a:p>
            <a:pPr lvl="2">
              <a:spcBef>
                <a:spcPts val="0"/>
              </a:spcBef>
            </a:pPr>
            <a:r>
              <a:rPr lang="en-US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SP8.5 </a:t>
            </a:r>
            <a:r>
              <a:rPr lang="th-TH" sz="9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การพัฒนาห้องสมุด   หน่วยรับผิดชอบคือ  กหส.ยศ.ทร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1200" b="1" dirty="0">
                <a:solidFill>
                  <a:schemeClr val="bg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๓. การพัฒนา</a:t>
            </a:r>
            <a:r>
              <a:rPr lang="th-TH" sz="11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ที่พักอาศัย  </a:t>
            </a:r>
            <a:r>
              <a:rPr lang="th-TH" sz="10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ไปเป็นส่วนหนึ่งในกระบวนการ </a:t>
            </a:r>
            <a:r>
              <a:rPr lang="en-US" sz="10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SP9.1 </a:t>
            </a:r>
            <a:r>
              <a:rPr lang="th-TH" sz="10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กระบวนการซ่อมบำรุงระบบไฟฟ้า ประปา อาคาร สถานที่ และที่พักอาศัย    </a:t>
            </a:r>
            <a:r>
              <a:rPr lang="th-TH" sz="10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 กอง สน.ยศ.ทร.</a:t>
            </a:r>
          </a:p>
        </p:txBody>
      </p:sp>
    </p:spTree>
    <p:extLst>
      <p:ext uri="{BB962C8B-B14F-4D97-AF65-F5344CB8AC3E}">
        <p14:creationId xmlns:p14="http://schemas.microsoft.com/office/powerpoint/2010/main" val="26667464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51F25C-2A84-4D8D-89B2-3792DC8F2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77" t="37939" r="42795" b="36970"/>
          <a:stretch/>
        </p:blipFill>
        <p:spPr>
          <a:xfrm>
            <a:off x="10819717" y="5561215"/>
            <a:ext cx="1275100" cy="122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ตัวแทนเนื้อหา 6">
            <a:extLst>
              <a:ext uri="{FF2B5EF4-FFF2-40B4-BE49-F238E27FC236}">
                <a16:creationId xmlns:a16="http://schemas.microsoft.com/office/drawing/2014/main" id="{D3A8148E-EC32-46DB-8459-89BD6F8C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231" y="1368339"/>
            <a:ext cx="9906000" cy="35417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การประเมินสถานะของหน่วยงานภาครัฐ </a:t>
            </a:r>
            <a:b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ในการเป็นระบบราชการ 4.0 </a:t>
            </a:r>
            <a:b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คณะทำงานย่อย หมวด ๖</a:t>
            </a:r>
            <a:b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(Application Report : AR)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E1C33BE-669D-4F0F-A3AB-E17EEAD4B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18" t="16484" r="3455" b="66182"/>
          <a:stretch/>
        </p:blipFill>
        <p:spPr>
          <a:xfrm>
            <a:off x="108066" y="110346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FABF8132-F7B1-4423-A7B4-3758DFECD16D}"/>
              </a:ext>
            </a:extLst>
          </p:cNvPr>
          <p:cNvCxnSpPr/>
          <p:nvPr/>
        </p:nvCxnSpPr>
        <p:spPr>
          <a:xfrm>
            <a:off x="1845425" y="3250276"/>
            <a:ext cx="8636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7CEDFDC0-1563-4B6B-BF51-C9D547452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08912"/>
              </p:ext>
            </p:extLst>
          </p:nvPr>
        </p:nvGraphicFramePr>
        <p:xfrm>
          <a:off x="859904" y="1088968"/>
          <a:ext cx="10229273" cy="22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FCBD2225-4648-435C-B384-8F99301D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222954"/>
              </p:ext>
            </p:extLst>
          </p:nvPr>
        </p:nvGraphicFramePr>
        <p:xfrm>
          <a:off x="2436555" y="2676699"/>
          <a:ext cx="9009970" cy="317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722CF8-4B01-4BBE-AC6A-873FF8686D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77" t="37939" r="42795" b="36970"/>
          <a:stretch/>
        </p:blipFill>
        <p:spPr>
          <a:xfrm>
            <a:off x="11019906" y="5669280"/>
            <a:ext cx="1172094" cy="112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28622C9-4123-484E-BACE-266EC9A6C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318" t="16484" r="3455" b="66182"/>
          <a:stretch/>
        </p:blipFill>
        <p:spPr>
          <a:xfrm>
            <a:off x="58189" y="58190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1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7CEDFDC0-1563-4B6B-BF51-C9D547452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769235"/>
              </p:ext>
            </p:extLst>
          </p:nvPr>
        </p:nvGraphicFramePr>
        <p:xfrm>
          <a:off x="749734" y="824560"/>
          <a:ext cx="10751874" cy="22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FCBD2225-4648-435C-B384-8F99301D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305063"/>
              </p:ext>
            </p:extLst>
          </p:nvPr>
        </p:nvGraphicFramePr>
        <p:xfrm>
          <a:off x="2326385" y="2412291"/>
          <a:ext cx="9175223" cy="398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722CF8-4B01-4BBE-AC6A-873FF8686D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77" t="37939" r="42795" b="36970"/>
          <a:stretch/>
        </p:blipFill>
        <p:spPr>
          <a:xfrm>
            <a:off x="11019906" y="5669280"/>
            <a:ext cx="1172094" cy="112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28622C9-4123-484E-BACE-266EC9A6C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318" t="16484" r="3455" b="66182"/>
          <a:stretch/>
        </p:blipFill>
        <p:spPr>
          <a:xfrm>
            <a:off x="58189" y="58190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0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93EA4-2EDA-4361-AC25-F2AA39710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82" y="440674"/>
            <a:ext cx="8493285" cy="5949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9EE5D-8035-4B22-82E6-479D4DD5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3" y="1733207"/>
            <a:ext cx="3108923" cy="2331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37CF1-FCBA-43E9-A5D0-AF2985FD1C1D}"/>
              </a:ext>
            </a:extLst>
          </p:cNvPr>
          <p:cNvSpPr txBox="1"/>
          <p:nvPr/>
        </p:nvSpPr>
        <p:spPr>
          <a:xfrm>
            <a:off x="947451" y="4208441"/>
            <a:ext cx="2192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เข้าถึงตารางสอนด้วย </a:t>
            </a:r>
            <a:r>
              <a:rPr lang="en-US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3151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7CEDFDC0-1563-4B6B-BF51-C9D547452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812994"/>
              </p:ext>
            </p:extLst>
          </p:nvPr>
        </p:nvGraphicFramePr>
        <p:xfrm>
          <a:off x="790633" y="922713"/>
          <a:ext cx="10229273" cy="22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FCBD2225-4648-435C-B384-8F99301D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81550"/>
              </p:ext>
            </p:extLst>
          </p:nvPr>
        </p:nvGraphicFramePr>
        <p:xfrm>
          <a:off x="2253675" y="2522914"/>
          <a:ext cx="8766231" cy="402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722CF8-4B01-4BBE-AC6A-873FF8686D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77" t="37939" r="42795" b="36970"/>
          <a:stretch/>
        </p:blipFill>
        <p:spPr>
          <a:xfrm>
            <a:off x="11019906" y="5669280"/>
            <a:ext cx="1172094" cy="112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28622C9-4123-484E-BACE-266EC9A6C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318" t="16484" r="3455" b="66182"/>
          <a:stretch/>
        </p:blipFill>
        <p:spPr>
          <a:xfrm>
            <a:off x="58189" y="58190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87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7CEDFDC0-1563-4B6B-BF51-C9D547452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981026"/>
              </p:ext>
            </p:extLst>
          </p:nvPr>
        </p:nvGraphicFramePr>
        <p:xfrm>
          <a:off x="790633" y="922713"/>
          <a:ext cx="10229273" cy="22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>
            <a:extLst>
              <a:ext uri="{FF2B5EF4-FFF2-40B4-BE49-F238E27FC236}">
                <a16:creationId xmlns:a16="http://schemas.microsoft.com/office/drawing/2014/main" id="{FCBD2225-4648-435C-B384-8F99301D4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271698"/>
              </p:ext>
            </p:extLst>
          </p:nvPr>
        </p:nvGraphicFramePr>
        <p:xfrm>
          <a:off x="2253675" y="2522914"/>
          <a:ext cx="8766231" cy="314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3722CF8-4B01-4BBE-AC6A-873FF8686D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477" t="37939" r="42795" b="36970"/>
          <a:stretch/>
        </p:blipFill>
        <p:spPr>
          <a:xfrm>
            <a:off x="11019906" y="5669280"/>
            <a:ext cx="1172094" cy="112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28622C9-4123-484E-BACE-266EC9A6C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318" t="16484" r="3455" b="66182"/>
          <a:stretch/>
        </p:blipFill>
        <p:spPr>
          <a:xfrm>
            <a:off x="58189" y="58190"/>
            <a:ext cx="3998422" cy="58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4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CC2312-F87D-47C8-BDBE-266E3FD3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99171"/>
            <a:ext cx="9905998" cy="222443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คณะทำงานย่อยหมวด ๖ ฯ</a:t>
            </a:r>
            <a:b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ขอจบการนำเสนอ...</a:t>
            </a:r>
            <a:b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21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2514C1-4F2F-421F-BB54-1A7E88EC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1965157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วงจร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วงจร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วงจร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0</TotalTime>
  <Words>1021</Words>
  <Application>Microsoft Office PowerPoint</Application>
  <PresentationFormat>แบบจอกว้าง</PresentationFormat>
  <Paragraphs>164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Arial</vt:lpstr>
      <vt:lpstr>Leelawadee</vt:lpstr>
      <vt:lpstr>TH SarabunPSK</vt:lpstr>
      <vt:lpstr>Tw Cen MT</vt:lpstr>
      <vt:lpstr>วงจร</vt:lpstr>
      <vt:lpstr>คณะทำงานย่อยหมวด ๖  การมุ่งเน้นระบบปฏิบัติการ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คณะทำงานย่อยหมวด ๖ ฯ ขอจบการนำเสนอ... ขอบคุณครับ</vt:lpstr>
      <vt:lpstr>งานนำเสนอ PowerPoint</vt:lpstr>
      <vt:lpstr>Slide 10-12 เป็นข้อมูลเพิ่มเติม เผื่อใช้ในการนำเสนอ</vt:lpstr>
      <vt:lpstr>กระบวนการหลัก (core process : CP) ประจำปี ๖๓  จำนวน ๑๐ กระบวนการ  </vt:lpstr>
      <vt:lpstr>กระบวนการสนับสนุน (Support process : sP) ประจำปี ๖๓  จำนวน ๑๐ กระบวนการ</vt:lpstr>
      <vt:lpstr>CP11 กระบวนการพัฒนาห้องเรียน ห้องสมุด และที่พักอาศัย  ( CP ใหม่)  ตามที่หมวด 2 กำหนด ขอปรับเปลี่ยนดังนี้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คณะทำงานย่อยหมวด ๖  การมุ่งเน้นระบบปฏิบัติการ</dc:title>
  <dc:creator/>
  <cp:lastModifiedBy/>
  <cp:revision>2</cp:revision>
  <dcterms:created xsi:type="dcterms:W3CDTF">2020-07-13T05:17:28Z</dcterms:created>
  <dcterms:modified xsi:type="dcterms:W3CDTF">2020-07-15T02:12:27Z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